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5143500" cx="9144000"/>
  <p:notesSz cx="6858000" cy="9144000"/>
  <p:embeddedFontLst>
    <p:embeddedFont>
      <p:font typeface="Roboto"/>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old.fntdata"/><Relationship Id="rId50" Type="http://schemas.openxmlformats.org/officeDocument/2006/relationships/font" Target="fonts/Roboto-regular.fntdata"/><Relationship Id="rId53" Type="http://schemas.openxmlformats.org/officeDocument/2006/relationships/font" Target="fonts/Roboto-boldItalic.fntdata"/><Relationship Id="rId52"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s-cert.gov/ncas/tip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ensus.gov/programs-surveys/decennial-census/2020-census/planning-management/memo-series/2020-memo-2019_18.html"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ensus.gov/programs-surveys/decennial-census/2020-census/planning-management/memo-series/2020-memo-2019_18.html"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ensus.gov/programs-surveys/decennial-census/2020-census/planning-management/memo-series/2020-memo-2019_18.html"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y2020census.gov/" TargetMode="External"/><Relationship Id="rId3" Type="http://schemas.openxmlformats.org/officeDocument/2006/relationships/hyperlink" Target="https://my2020census.gov/" TargetMode="External"/><Relationship Id="rId4" Type="http://schemas.openxmlformats.org/officeDocument/2006/relationships/hyperlink" Target="https://www.youtube.com/watch?v=fXg1_1HHKzA&amp;feature=youtu.be"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2020census.gov/en/about-questions.html?cid=20009:%2Bcensus%20%2Bquestionnaire:sem.ga:p:dm:en:&amp;utm_source=sem.ga&amp;utm_medium=p&amp;utm_campaign=dm:en&amp;utm_content=20009&amp;utm_term=%2Bcensus%20%2Bquestionnaire" TargetMode="External"/><Relationship Id="rId3" Type="http://schemas.openxmlformats.org/officeDocument/2006/relationships/hyperlink" Target="https://www2.census.gov/programs-surveys/decennial/2020/technical-documentation/questionnaires-and-instructions/questionnaires/2020-informational-questionnaire.pdf" TargetMode="External"/><Relationship Id="rId4" Type="http://schemas.openxmlformats.org/officeDocument/2006/relationships/hyperlink" Target="https://www2.census.gov/programs-surveys/decennial/2020/technical-documentation/questionnaires-and-instructions/questionnaires/2020-informational-questionnaire.pdf"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ensus.gov/programs-surveys/decennial-census/2020-census/planning-management/language-resources.html"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2020census.gov/en/about-questions.html?cid=20009:%2Bcensus%20%2Bquestionnaire:sem.ga:p:dm:en:&amp;utm_source=sem.ga&amp;utm_medium=p&amp;utm_campaign=dm:en&amp;utm_content=20009&amp;utm_term=%2Bcensus%20%2Bquestionnaire" TargetMode="External"/><Relationship Id="rId3" Type="http://schemas.openxmlformats.org/officeDocument/2006/relationships/hyperlink" Target="https://www2.census.gov/programs-surveys/decennial/2020/technical-documentation/questionnaires-and-instructions/questionnaires/2020-informational-questionnaire.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2020census.gov/en/response-rates.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2020census.gov/en/response-rates.html"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2020census.gov/en/what-is-2020-census.html?cid=20394:%2Bwhat%20is%20%2Bcensus:sem.ga:p:dm:en:&amp;utm_source=sem.ga&amp;utm_medium=p&amp;utm_campaign=dm:en&amp;utm_content=20394&amp;utm_term=%2Bwhat%20is%20%2Bcensu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guide provides an overview of the online 2020 Census, guidelines for making devices available to the public to respond, and assisting residents with the questionnaire. Please checkout the slide’s note section for additional information and online resources.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7019a047e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019a047e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Guidelines for online census support through a computers/laptops/iPads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700bddd2e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00bddd2e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7019a047e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7019a047e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00bddd2e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00bddd2e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Homeland</a:t>
            </a:r>
            <a:r>
              <a:rPr lang="en"/>
              <a:t> Security’s Cybersecurity and Infrastructure website: </a:t>
            </a:r>
            <a:r>
              <a:rPr lang="en" u="sng">
                <a:solidFill>
                  <a:schemeClr val="hlink"/>
                </a:solidFill>
                <a:hlinkClick r:id="rId2"/>
              </a:rPr>
              <a:t>https://www.us-cert.gov/ncas/tips</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019a047e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019a047e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700bddd2ea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00bddd2ea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Census Questionnaire Assistance Numbers: </a:t>
            </a:r>
            <a:r>
              <a:rPr lang="en" u="sng">
                <a:solidFill>
                  <a:schemeClr val="accent5"/>
                </a:solidFill>
                <a:hlinkClick r:id="rId2"/>
              </a:rPr>
              <a:t>https://www.census.gov/programs-surveys/decennial-census/2020-census/planning-management/memo-series/2020-memo-2019_18.html</a:t>
            </a:r>
            <a:endParaRPr/>
          </a:p>
          <a:p>
            <a:pPr indent="0" lvl="0" marL="0" rtl="0" algn="l">
              <a:lnSpc>
                <a:spcPct val="115000"/>
              </a:lnSpc>
              <a:spcBef>
                <a:spcPts val="1600"/>
              </a:spcBef>
              <a:spcAft>
                <a:spcPts val="1600"/>
              </a:spcAft>
              <a:buClr>
                <a:schemeClr val="dk1"/>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700bddd2ea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700bddd2ea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1600"/>
              </a:spcAft>
              <a:buSzPts val="1100"/>
              <a:buChar char="●"/>
            </a:pPr>
            <a:r>
              <a:rPr lang="en">
                <a:solidFill>
                  <a:schemeClr val="dk1"/>
                </a:solidFill>
              </a:rPr>
              <a:t>Do not lead respondents to believe you are covered by Title 13 Confidentiality law, as only sworn Census Employees have this status.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7045cfb2c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7045cfb2c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a:solidFill>
                  <a:schemeClr val="dk1"/>
                </a:solidFill>
              </a:rPr>
              <a:t>Questionnaire Assistance Support Numbers: </a:t>
            </a:r>
            <a:r>
              <a:rPr lang="en" u="sng">
                <a:solidFill>
                  <a:schemeClr val="accent5"/>
                </a:solidFill>
                <a:hlinkClick r:id="rId2"/>
              </a:rPr>
              <a:t>https://www.census.gov/programs-surveys/decennial-census/2020-census/planning-management/memo-series/2020-memo-2019_18.html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7019a047e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7019a047e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Bilingual Census Information Hotline is free, anonymous and provides a fully trained bilingual staff and trusted messengers ready to answer all the census-related questions for the Latino community.</a:t>
            </a:r>
            <a:endParaRPr/>
          </a:p>
          <a:p>
            <a:pPr indent="0" lvl="0" marL="0" marR="12700" rtl="0" algn="l">
              <a:lnSpc>
                <a:spcPct val="115000"/>
              </a:lnSpc>
              <a:spcBef>
                <a:spcPts val="1800"/>
              </a:spcBef>
              <a:spcAft>
                <a:spcPts val="0"/>
              </a:spcAft>
              <a:buClr>
                <a:schemeClr val="dk1"/>
              </a:buClr>
              <a:buSzPts val="1100"/>
              <a:buFont typeface="Arial"/>
              <a:buNone/>
            </a:pPr>
            <a:r>
              <a:rPr lang="en"/>
              <a:t>Questionnaire Assistance Numbers: </a:t>
            </a:r>
            <a:r>
              <a:rPr lang="en" u="sng">
                <a:solidFill>
                  <a:schemeClr val="accent5"/>
                </a:solidFill>
                <a:hlinkClick r:id="rId2"/>
              </a:rPr>
              <a:t>https://www.census.gov/programs-surveys/decennial-census/2020-census/planning-management/memo-series/2020-memo-2019_18.html</a:t>
            </a:r>
            <a:r>
              <a:rPr lang="en">
                <a:solidFill>
                  <a:schemeClr val="dk1"/>
                </a:solidFill>
              </a:rPr>
              <a:t>  </a:t>
            </a:r>
            <a:endParaRPr>
              <a:solidFill>
                <a:schemeClr val="dk1"/>
              </a:solidFill>
            </a:endParaRPr>
          </a:p>
          <a:p>
            <a:pPr indent="0" lvl="0" marL="0" rtl="0" algn="l">
              <a:spcBef>
                <a:spcPts val="180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7019a047ee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7019a047ee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045cfb2c7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045cfb2c7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7019a047ee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7019a047ee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t>This </a:t>
            </a:r>
            <a:r>
              <a:rPr b="1" i="1" lang="en"/>
              <a:t>training</a:t>
            </a:r>
            <a:r>
              <a:rPr b="1" i="1" lang="en"/>
              <a:t> specifically focuses on online support </a:t>
            </a:r>
            <a:endParaRPr b="1" i="1"/>
          </a:p>
          <a:p>
            <a:pPr indent="0" lvl="0" marL="0" rtl="0" algn="l">
              <a:spcBef>
                <a:spcPts val="0"/>
              </a:spcBef>
              <a:spcAft>
                <a:spcPts val="0"/>
              </a:spcAft>
              <a:buNone/>
            </a:pPr>
            <a:r>
              <a:rPr lang="en"/>
              <a:t>Ways to Participate in Census 2020</a:t>
            </a:r>
            <a:endParaRPr/>
          </a:p>
          <a:p>
            <a:pPr indent="-298450" lvl="0" marL="457200" rtl="0" algn="l">
              <a:spcBef>
                <a:spcPts val="0"/>
              </a:spcBef>
              <a:spcAft>
                <a:spcPts val="0"/>
              </a:spcAft>
              <a:buSzPts val="1100"/>
              <a:buChar char="●"/>
            </a:pPr>
            <a:r>
              <a:rPr lang="en"/>
              <a:t>Online (compatible with mobile devices)</a:t>
            </a:r>
            <a:endParaRPr/>
          </a:p>
          <a:p>
            <a:pPr indent="-298450" lvl="0" marL="457200" rtl="0" algn="l">
              <a:spcBef>
                <a:spcPts val="0"/>
              </a:spcBef>
              <a:spcAft>
                <a:spcPts val="0"/>
              </a:spcAft>
              <a:buSzPts val="1100"/>
              <a:buChar char="●"/>
            </a:pPr>
            <a:r>
              <a:rPr lang="en"/>
              <a:t>By phone</a:t>
            </a:r>
            <a:endParaRPr/>
          </a:p>
          <a:p>
            <a:pPr indent="-298450" lvl="0" marL="457200" rtl="0" algn="l">
              <a:spcBef>
                <a:spcPts val="0"/>
              </a:spcBef>
              <a:spcAft>
                <a:spcPts val="0"/>
              </a:spcAft>
              <a:buSzPts val="1100"/>
              <a:buChar char="●"/>
            </a:pPr>
            <a:r>
              <a:rPr lang="en"/>
              <a:t>By mail</a:t>
            </a:r>
            <a:endParaRPr/>
          </a:p>
          <a:p>
            <a:pPr indent="-298450" lvl="0" marL="457200" rtl="0" algn="l">
              <a:spcBef>
                <a:spcPts val="0"/>
              </a:spcBef>
              <a:spcAft>
                <a:spcPts val="0"/>
              </a:spcAft>
              <a:buSzPts val="1100"/>
              <a:buChar char="●"/>
            </a:pPr>
            <a:r>
              <a:rPr lang="en"/>
              <a:t>Enumerator (in-person response)</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7019a047ee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7019a047ee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The online 2020 Census can be accessed at: </a:t>
            </a:r>
            <a:r>
              <a:rPr lang="en" u="sng">
                <a:solidFill>
                  <a:schemeClr val="hlink"/>
                </a:solidFill>
                <a:highlight>
                  <a:srgbClr val="FFFF00"/>
                </a:highlight>
                <a:hlinkClick r:id="rId2"/>
              </a:rPr>
              <a:t>my2020census.gov</a:t>
            </a:r>
            <a:r>
              <a:rPr lang="en" u="sng">
                <a:solidFill>
                  <a:schemeClr val="hlink"/>
                </a:solidFill>
                <a:hlinkClick r:id="rId3"/>
              </a:rPr>
              <a:t> </a:t>
            </a:r>
            <a:endParaRPr/>
          </a:p>
          <a:p>
            <a:pPr indent="0" lvl="0" marL="0" rtl="0" algn="l">
              <a:lnSpc>
                <a:spcPct val="115000"/>
              </a:lnSpc>
              <a:spcBef>
                <a:spcPts val="1600"/>
              </a:spcBef>
              <a:spcAft>
                <a:spcPts val="0"/>
              </a:spcAft>
              <a:buClr>
                <a:schemeClr val="dk1"/>
              </a:buClr>
              <a:buSzPts val="1100"/>
              <a:buFont typeface="Arial"/>
              <a:buNone/>
            </a:pPr>
            <a:r>
              <a:rPr lang="en"/>
              <a:t>Watch on YouTube: </a:t>
            </a:r>
            <a:r>
              <a:rPr lang="en" u="sng">
                <a:solidFill>
                  <a:schemeClr val="accent5"/>
                </a:solidFill>
                <a:hlinkClick r:id="rId4"/>
              </a:rPr>
              <a:t>https://www.youtube.com/watch?v=fXg1_1HHKzA&amp;feature=youtu.be</a:t>
            </a:r>
            <a:endParaRPr>
              <a:solidFill>
                <a:schemeClr val="dk2"/>
              </a:solidFill>
            </a:endParaRPr>
          </a:p>
          <a:p>
            <a:pPr indent="0" lvl="0" marL="0" rtl="0" algn="l">
              <a:spcBef>
                <a:spcPts val="160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7045cfb2c7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7045cfb2c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Q&amp;A: </a:t>
            </a:r>
            <a:r>
              <a:rPr lang="en" u="sng">
                <a:solidFill>
                  <a:schemeClr val="accent5"/>
                </a:solidFill>
                <a:hlinkClick r:id="rId2"/>
              </a:rPr>
              <a:t>https://2020census.gov/en/about-questions.html?cid=20009:%2Bcensus%20%2Bquestionnaire:sem.ga:p:dm:en:&amp;utm_source=sem.ga&amp;utm_medium=p&amp;utm_campaign=dm:en&amp;utm_content=20009&amp;utm_term=%2Bcensus%20%2Bquestionnaire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2020 Census Questionnaire Example:</a:t>
            </a:r>
            <a:endParaRPr>
              <a:solidFill>
                <a:schemeClr val="dk1"/>
              </a:solidFill>
            </a:endParaRPr>
          </a:p>
          <a:p>
            <a:pPr indent="0" lvl="0" marL="0" rtl="0" algn="l">
              <a:spcBef>
                <a:spcPts val="0"/>
              </a:spcBef>
              <a:spcAft>
                <a:spcPts val="0"/>
              </a:spcAft>
              <a:buNone/>
            </a:pPr>
            <a:r>
              <a:rPr lang="en" u="sng">
                <a:solidFill>
                  <a:schemeClr val="accent5"/>
                </a:solidFill>
                <a:hlinkClick r:id="rId3"/>
              </a:rPr>
              <a:t>https://ww</a:t>
            </a:r>
            <a:endParaRPr/>
          </a:p>
          <a:p>
            <a:pPr indent="0" lvl="0" marL="0" rtl="0" algn="l">
              <a:spcBef>
                <a:spcPts val="0"/>
              </a:spcBef>
              <a:spcAft>
                <a:spcPts val="0"/>
              </a:spcAft>
              <a:buClr>
                <a:schemeClr val="dk1"/>
              </a:buClr>
              <a:buSzPts val="1100"/>
              <a:buFont typeface="Arial"/>
              <a:buNone/>
            </a:pPr>
            <a:r>
              <a:rPr lang="en" u="sng">
                <a:solidFill>
                  <a:schemeClr val="accent5"/>
                </a:solidFill>
                <a:hlinkClick r:id="rId4"/>
              </a:rPr>
              <a:t>w2.census.gov/programs-surveys/decennial/2020/technical-documentation/questionnaires-and-instructions/questionnaires/2020-informational-questionnaire.pdf</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7019a047ee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7019a047ee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you start the online questionnaire - you must select a </a:t>
            </a:r>
            <a:r>
              <a:rPr lang="en"/>
              <a:t>language (13 languages to choose from). </a:t>
            </a:r>
            <a:r>
              <a:rPr lang="en"/>
              <a: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700cccca1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700cccca1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If someone doesn’t speak one of those 13 languages that is </a:t>
            </a:r>
            <a:r>
              <a:rPr lang="en"/>
              <a:t>available</a:t>
            </a:r>
            <a:r>
              <a:rPr lang="en"/>
              <a:t> online, there is language </a:t>
            </a:r>
            <a:r>
              <a:rPr lang="en"/>
              <a:t>glossaries</a:t>
            </a:r>
            <a:r>
              <a:rPr lang="en"/>
              <a:t> in 59 non-English languages. </a:t>
            </a:r>
            <a:r>
              <a:rPr i="1" lang="en"/>
              <a:t>Please help </a:t>
            </a:r>
            <a:r>
              <a:rPr i="1" lang="en"/>
              <a:t>respondents</a:t>
            </a:r>
            <a:r>
              <a:rPr i="1" lang="en"/>
              <a:t> print them out if required.</a:t>
            </a:r>
            <a:endParaRPr i="1"/>
          </a:p>
          <a:p>
            <a:pPr indent="-298450" lvl="0" marL="457200" rtl="0" algn="l">
              <a:lnSpc>
                <a:spcPct val="115000"/>
              </a:lnSpc>
              <a:spcBef>
                <a:spcPts val="0"/>
              </a:spcBef>
              <a:spcAft>
                <a:spcPts val="1600"/>
              </a:spcAft>
              <a:buSzPts val="1100"/>
              <a:buChar char="●"/>
            </a:pPr>
            <a:r>
              <a:rPr b="1" lang="en">
                <a:solidFill>
                  <a:schemeClr val="dk1"/>
                </a:solidFill>
              </a:rPr>
              <a:t>GUIDES CAN BE PRINTED HERE: </a:t>
            </a:r>
            <a:r>
              <a:rPr lang="en" u="sng">
                <a:solidFill>
                  <a:schemeClr val="hlink"/>
                </a:solidFill>
                <a:hlinkClick r:id="rId2"/>
              </a:rPr>
              <a:t>https://www.census.gov/programs-surveys/decennial-census/2020-census/planning-management/language-resources.html</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70eb48a3b4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70eb48a3b4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700bddd2ea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700bddd2ea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solidFill>
                  <a:schemeClr val="dk1"/>
                </a:solidFill>
              </a:rPr>
              <a:t>After language is selected - the questionnaire will ask for a “Unique ID Number” </a:t>
            </a:r>
            <a:endParaRPr/>
          </a:p>
          <a:p>
            <a:pPr indent="-298450" lvl="0" marL="457200" rtl="0" algn="l">
              <a:lnSpc>
                <a:spcPct val="115000"/>
              </a:lnSpc>
              <a:spcBef>
                <a:spcPts val="0"/>
              </a:spcBef>
              <a:spcAft>
                <a:spcPts val="0"/>
              </a:spcAft>
              <a:buSzPts val="1100"/>
              <a:buChar char="●"/>
            </a:pPr>
            <a:r>
              <a:rPr b="1" i="1" lang="en"/>
              <a:t>A Unique ID number is preferred but not required.</a:t>
            </a:r>
            <a:r>
              <a:rPr lang="en"/>
              <a:t> It is preferred in order to assure the Census Bureau gets a response from every housing unit. It helps avoid the Census Bureau visiting a house in person since each ID number is uniquely linked to a housing structure on the ground.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7045cfb2c7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7045cfb2c7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700bddd2e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700bddd2e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7045cfb2c7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7045cfb2c7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Questions Asked: </a:t>
            </a:r>
            <a:r>
              <a:rPr lang="en" u="sng">
                <a:solidFill>
                  <a:schemeClr val="accent5"/>
                </a:solidFill>
                <a:hlinkClick r:id="rId2"/>
              </a:rPr>
              <a:t>https://2020census.gov/en/about-questions.html?cid=20009:%2Bcensus%20%2Bquestionnaire:sem.ga:p:dm:en:&amp;utm_source=sem.ga&amp;utm_medium=p&amp;utm_campaign=dm:en&amp;utm_content=20009&amp;utm_term=%2Bcensus%20%2Bquestionnaire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2020 Census Questionnaire Example:</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accent5"/>
                </a:solidFill>
                <a:hlinkClick r:id="rId3"/>
              </a:rPr>
              <a:t>https://www2.census.gov/programs-surveys/decennial/2020/technical-documentation/questionnaires-and-instructions/questionnaires/2020-informational-questionnaire.pdf</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700bddd2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700bddd2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While stakeholders are spending significant resources on the census may want to gauge their efforts’ impact, stakeholders are discouraged from conducting surveys during the 2020 Census so your surveys aren’t confused with the census.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70eb48a3b4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70eb48a3b4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70eb48a3b4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70eb48a3b4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70eb48a3b4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70eb48a3b4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7045cfb2c7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7045cfb2c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Confusing Question on the 2020 Census &amp; </a:t>
            </a:r>
            <a:r>
              <a:rPr lang="en"/>
              <a:t>Explanation</a:t>
            </a:r>
            <a:r>
              <a:rPr lang="en"/>
              <a:t>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7045cfb2c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7045cfb2c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Confusing Question on the 2020 Census &amp; Explanation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7045cfb2c7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7045cfb2c7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Confusing Question on the 2020 Census &amp; Explanation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7019a047ee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7019a047ee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7045cfb2c7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7045cfb2c7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7019a047ee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7019a047ee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700bddd2ea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700bddd2e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Response Rates Info: </a:t>
            </a:r>
            <a:r>
              <a:rPr lang="en" u="sng">
                <a:solidFill>
                  <a:schemeClr val="hlink"/>
                </a:solidFill>
                <a:hlinkClick r:id="rId2"/>
              </a:rPr>
              <a:t>https://2020census.gov/en/response-rates.html</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7019a047ee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7019a047ee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Impact = greater participation!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7045cfb2c7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7045cfb2c7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7045cfb2c7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7045cfb2c7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Additional Info: </a:t>
            </a:r>
            <a:r>
              <a:rPr lang="en" u="sng">
                <a:solidFill>
                  <a:schemeClr val="hlink"/>
                </a:solidFill>
                <a:hlinkClick r:id="rId2"/>
              </a:rPr>
              <a:t>https://2020census.gov/en/response-rates.html</a:t>
            </a:r>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7019a047e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7019a047e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HTC 2020 map </a:t>
            </a:r>
            <a:r>
              <a:rPr lang="en"/>
              <a:t>was developed by the CUNY Mapping Service at the City University of New York's Graduate Center. The Mapping Service, part of the Center for Urban Research, engages with foundations, government agencies, businesses, nonprofits, and other CUNY researchers to use spatial information and analysis techniques to develop and execute applied research projects.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700cccca1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700cccca1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SLC will provide:</a:t>
            </a:r>
            <a:endParaRPr/>
          </a:p>
          <a:p>
            <a:pPr indent="-298450" lvl="0" marL="457200" rtl="0" algn="l">
              <a:spcBef>
                <a:spcPts val="0"/>
              </a:spcBef>
              <a:spcAft>
                <a:spcPts val="0"/>
              </a:spcAft>
              <a:buSzPts val="1100"/>
              <a:buChar char="●"/>
            </a:pPr>
            <a:r>
              <a:rPr lang="en"/>
              <a:t>Signage </a:t>
            </a:r>
            <a:endParaRPr/>
          </a:p>
          <a:p>
            <a:pPr indent="-298450" lvl="0" marL="457200" rtl="0" algn="l">
              <a:spcBef>
                <a:spcPts val="0"/>
              </a:spcBef>
              <a:spcAft>
                <a:spcPts val="0"/>
              </a:spcAft>
              <a:buSzPts val="1100"/>
              <a:buChar char="●"/>
            </a:pPr>
            <a:r>
              <a:rPr lang="en"/>
              <a:t>Copy of the questionnaire</a:t>
            </a:r>
            <a:endParaRPr/>
          </a:p>
          <a:p>
            <a:pPr indent="-298450" lvl="0" marL="457200" rtl="0" algn="l">
              <a:spcBef>
                <a:spcPts val="0"/>
              </a:spcBef>
              <a:spcAft>
                <a:spcPts val="0"/>
              </a:spcAft>
              <a:buSzPts val="1100"/>
              <a:buChar char="●"/>
            </a:pPr>
            <a:r>
              <a:rPr lang="en"/>
              <a:t>Written instructions on how to gain access to online questionnaire</a:t>
            </a:r>
            <a:endParaRPr/>
          </a:p>
          <a:p>
            <a:pPr indent="-298450" lvl="0" marL="457200" rtl="0" algn="l">
              <a:spcBef>
                <a:spcPts val="0"/>
              </a:spcBef>
              <a:spcAft>
                <a:spcPts val="0"/>
              </a:spcAft>
              <a:buSzPts val="1100"/>
              <a:buChar char="●"/>
            </a:pPr>
            <a:r>
              <a:rPr lang="en"/>
              <a:t>Written instructions on how to navigate through online questionnaire</a:t>
            </a:r>
            <a:endParaRPr/>
          </a:p>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7019a047e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7019a047e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Volunteer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7019a047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7019a047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make computers </a:t>
            </a:r>
            <a:r>
              <a:rPr lang="en"/>
              <a:t>available</a:t>
            </a:r>
            <a:r>
              <a:rPr lang="en"/>
              <a:t> between March - April 2020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7045cfb2c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045cfb2c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Salt Lake City is not in charge of conducting the census or hiring for census jobs. </a:t>
            </a:r>
            <a:r>
              <a:rPr lang="en"/>
              <a:t>SLC is working in partnership with the Census Bureau to ensure all residents are counted in the 2020 Census</a:t>
            </a:r>
            <a:endParaRPr/>
          </a:p>
          <a:p>
            <a:pPr indent="-298450" lvl="0" marL="457200" rtl="0" algn="l">
              <a:spcBef>
                <a:spcPts val="0"/>
              </a:spcBef>
              <a:spcAft>
                <a:spcPts val="0"/>
              </a:spcAft>
              <a:buSzPts val="1100"/>
              <a:buChar char="●"/>
            </a:pPr>
            <a:r>
              <a:rPr lang="en"/>
              <a:t>2020 Census Info: </a:t>
            </a:r>
            <a:r>
              <a:rPr lang="en" u="sng">
                <a:solidFill>
                  <a:schemeClr val="hlink"/>
                </a:solidFill>
                <a:hlinkClick r:id="rId2"/>
              </a:rPr>
              <a:t>https://2020census.gov/en/what-is-2020-census.html?cid=20394:%2Bwhat%20is%20%2Bcensus:sem.ga:p:dm:en:&amp;utm_source=sem.ga&amp;utm_medium=p&amp;utm_campaign=dm:en&amp;utm_content=20394&amp;utm_term=%2Bwhat%20is%20%2Bcensus</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7045cfb2c7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045cfb2c7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7045cfb2c7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045cfb2c7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b="1" lang="en">
                <a:solidFill>
                  <a:schemeClr val="dk1"/>
                </a:solidFill>
              </a:rPr>
              <a:t>An undercount in the census means federal dollars and representation go to a smaller number of people.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Undercounted populations have low census response rates because they’re hard to locate, hard to contact or hard to persuade to complete the census.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700bddd2e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00bddd2e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my2020census.gov/" TargetMode="External"/><Relationship Id="rId4" Type="http://schemas.openxmlformats.org/officeDocument/2006/relationships/hyperlink" Target="https://my2020census.gov/" TargetMode="External"/><Relationship Id="rId5" Type="http://schemas.openxmlformats.org/officeDocument/2006/relationships/hyperlink" Target="https://my2020census.go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youtube.com/watch?v=fXg1_1HHKzA&amp;feature=youtu.be" TargetMode="External"/><Relationship Id="rId4" Type="http://schemas.openxmlformats.org/officeDocument/2006/relationships/hyperlink" Target="https://www.youtube.com/watch?v=fXg1_1HHKzA&amp;feature=youtu.be" TargetMode="External"/><Relationship Id="rId5"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census.gov/programs-surveys/decennial-census/2020-census/planning-management/language-resources.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www.youtube.com/watch?time_continue=176&amp;v=5SvJNKchBfE&amp;feature=emb_logo" TargetMode="Externa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gis-portal.data.census.gov/arcgis/apps/webappviewer/index.html?id=3d16177a12b34c938adcf8c78e8b9699" TargetMode="External"/><Relationship Id="rId4" Type="http://schemas.openxmlformats.org/officeDocument/2006/relationships/hyperlink" Target="https://www.censushardtocountmaps2020.us/" TargetMode="External"/><Relationship Id="rId5" Type="http://schemas.openxmlformats.org/officeDocument/2006/relationships/image" Target="../media/image15.png"/><Relationship Id="rId6"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mailto:hailey.leek@slcgov.com" TargetMode="External"/><Relationship Id="rId4" Type="http://schemas.openxmlformats.org/officeDocument/2006/relationships/hyperlink" Target="https://www.slc.gov/census/" TargetMode="External"/><Relationship Id="rId5" Type="http://schemas.openxmlformats.org/officeDocument/2006/relationships/hyperlink" Target="https://www.slc.gov/censo" TargetMode="External"/><Relationship Id="rId6" Type="http://schemas.openxmlformats.org/officeDocument/2006/relationships/image" Target="../media/image16.png"/><Relationship Id="rId7"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my2020census.gov/" TargetMode="External"/><Relationship Id="rId4" Type="http://schemas.openxmlformats.org/officeDocument/2006/relationships/hyperlink" Target="mailto:rumors@census.gov" TargetMode="External"/><Relationship Id="rId5"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902325"/>
            <a:ext cx="8520600" cy="1811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Census 2020 </a:t>
            </a:r>
            <a:endParaRPr b="1"/>
          </a:p>
          <a:p>
            <a:pPr indent="0" lvl="0" marL="0" rtl="0" algn="ctr">
              <a:spcBef>
                <a:spcPts val="0"/>
              </a:spcBef>
              <a:spcAft>
                <a:spcPts val="0"/>
              </a:spcAft>
              <a:buNone/>
            </a:pPr>
            <a:r>
              <a:rPr lang="en" sz="3600"/>
              <a:t>Online Questionnaire Assistance Guide</a:t>
            </a:r>
            <a:endParaRPr sz="3600"/>
          </a:p>
        </p:txBody>
      </p:sp>
      <p:pic>
        <p:nvPicPr>
          <p:cNvPr id="55" name="Google Shape;55;p13"/>
          <p:cNvPicPr preferRelativeResize="0"/>
          <p:nvPr/>
        </p:nvPicPr>
        <p:blipFill>
          <a:blip r:embed="rId3">
            <a:alphaModFix/>
          </a:blip>
          <a:stretch>
            <a:fillRect/>
          </a:stretch>
        </p:blipFill>
        <p:spPr>
          <a:xfrm>
            <a:off x="1867575" y="3245324"/>
            <a:ext cx="3457954" cy="1423076"/>
          </a:xfrm>
          <a:prstGeom prst="rect">
            <a:avLst/>
          </a:prstGeom>
          <a:noFill/>
          <a:ln>
            <a:noFill/>
          </a:ln>
        </p:spPr>
      </p:pic>
      <p:pic>
        <p:nvPicPr>
          <p:cNvPr id="56" name="Google Shape;56;p13"/>
          <p:cNvPicPr preferRelativeResize="0"/>
          <p:nvPr/>
        </p:nvPicPr>
        <p:blipFill>
          <a:blip r:embed="rId4">
            <a:alphaModFix/>
          </a:blip>
          <a:stretch>
            <a:fillRect/>
          </a:stretch>
        </p:blipFill>
        <p:spPr>
          <a:xfrm>
            <a:off x="5437500" y="3245323"/>
            <a:ext cx="1423050" cy="1423072"/>
          </a:xfrm>
          <a:prstGeom prst="rect">
            <a:avLst/>
          </a:prstGeom>
          <a:noFill/>
          <a:ln>
            <a:noFill/>
          </a:ln>
        </p:spPr>
      </p:pic>
      <p:cxnSp>
        <p:nvCxnSpPr>
          <p:cNvPr id="57" name="Google Shape;57;p13"/>
          <p:cNvCxnSpPr/>
          <p:nvPr/>
        </p:nvCxnSpPr>
        <p:spPr>
          <a:xfrm>
            <a:off x="606900" y="2837700"/>
            <a:ext cx="79302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u="sng"/>
              <a:t>Guidelines</a:t>
            </a:r>
            <a:endParaRPr b="1" u="sng"/>
          </a:p>
        </p:txBody>
      </p:sp>
      <p:sp>
        <p:nvSpPr>
          <p:cNvPr id="117" name="Google Shape;117;p2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rgbClr val="000000"/>
                </a:solidFill>
              </a:rPr>
              <a:t>Online</a:t>
            </a:r>
            <a:r>
              <a:rPr lang="en">
                <a:solidFill>
                  <a:srgbClr val="000000"/>
                </a:solidFill>
              </a:rPr>
              <a:t> Census Support</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373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Guidelines</a:t>
            </a:r>
            <a:endParaRPr b="1"/>
          </a:p>
        </p:txBody>
      </p:sp>
      <p:sp>
        <p:nvSpPr>
          <p:cNvPr id="123" name="Google Shape;123;p23"/>
          <p:cNvSpPr txBox="1"/>
          <p:nvPr>
            <p:ph idx="1" type="body"/>
          </p:nvPr>
        </p:nvSpPr>
        <p:spPr>
          <a:xfrm>
            <a:off x="311700" y="1067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AutoNum type="arabicPeriod"/>
            </a:pPr>
            <a:r>
              <a:rPr b="1" i="1" lang="en">
                <a:solidFill>
                  <a:srgbClr val="000000"/>
                </a:solidFill>
                <a:highlight>
                  <a:srgbClr val="FFFF00"/>
                </a:highlight>
              </a:rPr>
              <a:t>Make </a:t>
            </a:r>
            <a:r>
              <a:rPr b="1" i="1" lang="en">
                <a:solidFill>
                  <a:srgbClr val="000000"/>
                </a:solidFill>
                <a:highlight>
                  <a:srgbClr val="FFFF00"/>
                </a:highlight>
              </a:rPr>
              <a:t>clear that you are not an employee or representative of the Census Bureau.</a:t>
            </a:r>
            <a:endParaRPr b="1" i="1">
              <a:solidFill>
                <a:srgbClr val="000000"/>
              </a:solidFill>
              <a:highlight>
                <a:srgbClr val="FFFF00"/>
              </a:highlight>
            </a:endParaRPr>
          </a:p>
          <a:p>
            <a:pPr indent="-342900" lvl="0" marL="457200" rtl="0" algn="l">
              <a:spcBef>
                <a:spcPts val="0"/>
              </a:spcBef>
              <a:spcAft>
                <a:spcPts val="0"/>
              </a:spcAft>
              <a:buClr>
                <a:srgbClr val="000000"/>
              </a:buClr>
              <a:buSzPts val="1800"/>
              <a:buAutoNum type="arabicPeriod"/>
            </a:pPr>
            <a:r>
              <a:rPr b="1" lang="en">
                <a:solidFill>
                  <a:srgbClr val="000000"/>
                </a:solidFill>
              </a:rPr>
              <a:t>Do not use the Census Bureau’s logo or other branding</a:t>
            </a:r>
            <a:r>
              <a:rPr lang="en">
                <a:solidFill>
                  <a:srgbClr val="000000"/>
                </a:solidFill>
              </a:rPr>
              <a:t> in any way when making devices available for response. You may use your logo.</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Wifi connection must require</a:t>
            </a:r>
            <a:r>
              <a:rPr b="1" lang="en">
                <a:solidFill>
                  <a:srgbClr val="000000"/>
                </a:solidFill>
              </a:rPr>
              <a:t> </a:t>
            </a:r>
            <a:r>
              <a:rPr lang="en">
                <a:solidFill>
                  <a:srgbClr val="000000"/>
                </a:solidFill>
              </a:rPr>
              <a:t>a</a:t>
            </a:r>
            <a:r>
              <a:rPr b="1" lang="en">
                <a:solidFill>
                  <a:srgbClr val="000000"/>
                </a:solidFill>
              </a:rPr>
              <a:t> password </a:t>
            </a:r>
            <a:r>
              <a:rPr lang="en">
                <a:solidFill>
                  <a:srgbClr val="000000"/>
                </a:solidFill>
              </a:rPr>
              <a:t>to access it. </a:t>
            </a:r>
            <a:endParaRPr>
              <a:solidFill>
                <a:srgbClr val="000000"/>
              </a:solidFill>
            </a:endParaRPr>
          </a:p>
          <a:p>
            <a:pPr indent="-342900" lvl="0" marL="457200" rtl="0" algn="l">
              <a:spcBef>
                <a:spcPts val="0"/>
              </a:spcBef>
              <a:spcAft>
                <a:spcPts val="0"/>
              </a:spcAft>
              <a:buClr>
                <a:srgbClr val="000000"/>
              </a:buClr>
              <a:buSzPts val="1800"/>
              <a:buAutoNum type="arabicPeriod"/>
            </a:pPr>
            <a:r>
              <a:rPr b="1" lang="en">
                <a:solidFill>
                  <a:srgbClr val="000000"/>
                </a:solidFill>
              </a:rPr>
              <a:t>Secure Environment: </a:t>
            </a:r>
            <a:r>
              <a:rPr lang="en">
                <a:solidFill>
                  <a:srgbClr val="000000"/>
                </a:solidFill>
              </a:rPr>
              <a:t>Ensure the environment where the devices are is private, and that responses cannot be seen by anyone.</a:t>
            </a:r>
            <a:endParaRPr>
              <a:solidFill>
                <a:srgbClr val="000000"/>
              </a:solidFill>
            </a:endParaRPr>
          </a:p>
          <a:p>
            <a:pPr indent="-317500" lvl="1" marL="914400" rtl="0" algn="l">
              <a:spcBef>
                <a:spcPts val="0"/>
              </a:spcBef>
              <a:spcAft>
                <a:spcPts val="0"/>
              </a:spcAft>
              <a:buClr>
                <a:srgbClr val="000000"/>
              </a:buClr>
              <a:buSzPts val="1400"/>
              <a:buChar char="○"/>
            </a:pPr>
            <a:r>
              <a:rPr lang="en" sz="1800">
                <a:solidFill>
                  <a:srgbClr val="000000"/>
                </a:solidFill>
              </a:rPr>
              <a:t>Use a privacy screen protector</a:t>
            </a:r>
            <a:r>
              <a:rPr lang="en" sz="1800">
                <a:solidFill>
                  <a:srgbClr val="000000"/>
                </a:solidFill>
              </a:rPr>
              <a:t> or create a private space.  </a:t>
            </a:r>
            <a:endParaRPr sz="1800">
              <a:solidFill>
                <a:srgbClr val="000000"/>
              </a:solidFill>
            </a:endParaRPr>
          </a:p>
          <a:p>
            <a:pPr indent="-342900" lvl="0" marL="457200" rtl="0" algn="l">
              <a:spcBef>
                <a:spcPts val="0"/>
              </a:spcBef>
              <a:spcAft>
                <a:spcPts val="0"/>
              </a:spcAft>
              <a:buClr>
                <a:srgbClr val="000000"/>
              </a:buClr>
              <a:buSzPts val="1800"/>
              <a:buAutoNum type="arabicPeriod"/>
            </a:pPr>
            <a:r>
              <a:rPr b="1" lang="en">
                <a:solidFill>
                  <a:srgbClr val="000000"/>
                </a:solidFill>
              </a:rPr>
              <a:t>Software updates</a:t>
            </a:r>
            <a:r>
              <a:rPr lang="en">
                <a:solidFill>
                  <a:srgbClr val="000000"/>
                </a:solidFill>
              </a:rPr>
              <a:t> are installed on devices. </a:t>
            </a:r>
            <a:endParaRPr>
              <a:solidFill>
                <a:srgbClr val="000000"/>
              </a:solidFill>
            </a:endParaRPr>
          </a:p>
          <a:p>
            <a:pPr indent="-342900" lvl="0" marL="457200" rtl="0" algn="l">
              <a:spcBef>
                <a:spcPts val="0"/>
              </a:spcBef>
              <a:spcAft>
                <a:spcPts val="0"/>
              </a:spcAft>
              <a:buClr>
                <a:srgbClr val="000000"/>
              </a:buClr>
              <a:buSzPts val="1800"/>
              <a:buAutoNum type="arabicPeriod"/>
            </a:pPr>
            <a:r>
              <a:rPr b="1" lang="en">
                <a:solidFill>
                  <a:srgbClr val="000000"/>
                </a:solidFill>
              </a:rPr>
              <a:t>Link directly to </a:t>
            </a:r>
            <a:r>
              <a:rPr b="1" lang="en" u="sng">
                <a:solidFill>
                  <a:schemeClr val="hlink"/>
                </a:solidFill>
                <a:highlight>
                  <a:srgbClr val="FFFF00"/>
                </a:highlight>
                <a:hlinkClick r:id="rId3"/>
              </a:rPr>
              <a:t>my</a:t>
            </a:r>
            <a:r>
              <a:rPr b="1" lang="en" u="sng">
                <a:solidFill>
                  <a:schemeClr val="hlink"/>
                </a:solidFill>
                <a:highlight>
                  <a:srgbClr val="FFFF00"/>
                </a:highlight>
                <a:hlinkClick r:id="rId4"/>
              </a:rPr>
              <a:t>2020census</a:t>
            </a:r>
            <a:r>
              <a:rPr b="1" lang="en" u="sng">
                <a:solidFill>
                  <a:schemeClr val="hlink"/>
                </a:solidFill>
                <a:highlight>
                  <a:srgbClr val="FFFF00"/>
                </a:highlight>
                <a:hlinkClick r:id="rId5"/>
              </a:rPr>
              <a:t>.gov</a:t>
            </a:r>
            <a:r>
              <a:rPr b="1" lang="en">
                <a:solidFill>
                  <a:srgbClr val="000000"/>
                </a:solidFill>
                <a:highlight>
                  <a:srgbClr val="FFFF00"/>
                </a:highlight>
              </a:rPr>
              <a:t>.</a:t>
            </a:r>
            <a:r>
              <a:rPr b="1" lang="en">
                <a:solidFill>
                  <a:srgbClr val="000000"/>
                </a:solidFill>
              </a:rPr>
              <a:t> </a:t>
            </a:r>
            <a:r>
              <a:rPr lang="en">
                <a:solidFill>
                  <a:srgbClr val="000000"/>
                </a:solidFill>
              </a:rPr>
              <a:t>Do not create a creative interface to respond.</a:t>
            </a:r>
            <a:endParaRPr>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Guidelines Continued </a:t>
            </a:r>
            <a:endParaRPr b="1"/>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None/>
            </a:pPr>
            <a:r>
              <a:rPr b="1" lang="en">
                <a:solidFill>
                  <a:srgbClr val="000000"/>
                </a:solidFill>
              </a:rPr>
              <a:t>7. 	</a:t>
            </a:r>
            <a:r>
              <a:rPr b="1" lang="en">
                <a:solidFill>
                  <a:srgbClr val="000000"/>
                </a:solidFill>
              </a:rPr>
              <a:t>Do not collect response information from outside the Census Bureau’s online form.</a:t>
            </a:r>
            <a:r>
              <a:rPr lang="en">
                <a:solidFill>
                  <a:srgbClr val="000000"/>
                </a:solidFill>
              </a:rPr>
              <a:t> For example, do not gather information on paper and later enter it in the Census Bureau’s online response website yourself. </a:t>
            </a:r>
            <a:endParaRPr>
              <a:solidFill>
                <a:srgbClr val="000000"/>
              </a:solidFill>
            </a:endParaRPr>
          </a:p>
          <a:p>
            <a:pPr indent="-342900" lvl="0" marL="457200" rtl="0" algn="l">
              <a:spcBef>
                <a:spcPts val="1600"/>
              </a:spcBef>
              <a:spcAft>
                <a:spcPts val="0"/>
              </a:spcAft>
              <a:buNone/>
            </a:pPr>
            <a:r>
              <a:rPr b="1" lang="en">
                <a:solidFill>
                  <a:srgbClr val="000000"/>
                </a:solidFill>
              </a:rPr>
              <a:t>TIPS:</a:t>
            </a:r>
            <a:endParaRPr b="1">
              <a:solidFill>
                <a:srgbClr val="000000"/>
              </a:solidFill>
            </a:endParaRPr>
          </a:p>
          <a:p>
            <a:pPr indent="-342900" lvl="0" marL="457200" rtl="0" algn="l">
              <a:spcBef>
                <a:spcPts val="1600"/>
              </a:spcBef>
              <a:spcAft>
                <a:spcPts val="0"/>
              </a:spcAft>
              <a:buClr>
                <a:srgbClr val="000000"/>
              </a:buClr>
              <a:buSzPts val="1800"/>
              <a:buChar char="●"/>
            </a:pPr>
            <a:r>
              <a:rPr b="1" lang="en">
                <a:solidFill>
                  <a:srgbClr val="000000"/>
                </a:solidFill>
              </a:rPr>
              <a:t>Internet Browsers: </a:t>
            </a:r>
            <a:r>
              <a:rPr lang="en">
                <a:solidFill>
                  <a:srgbClr val="000000"/>
                </a:solidFill>
              </a:rPr>
              <a:t>Best are Internet Explorer, Edge, Chrome, Safari, Firefox, and Samsung Native</a:t>
            </a:r>
            <a:endParaRPr>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Multiple Response From a Single Location: </a:t>
            </a:r>
            <a:r>
              <a:rPr lang="en">
                <a:solidFill>
                  <a:srgbClr val="000000"/>
                </a:solidFill>
              </a:rPr>
              <a:t>The Census Bureau has implemented secure systems that effectively prevent invalid responses without rejecting multiple responses from a single IP address.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And now… a word from the Census Bureau:</a:t>
            </a:r>
            <a:endParaRPr b="1"/>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rgbClr val="000000"/>
                </a:solidFill>
              </a:rPr>
              <a:t>The Census Bureau cannot and does not protect any devices that you make available to the public for response.</a:t>
            </a:r>
            <a:r>
              <a:rPr lang="en">
                <a:solidFill>
                  <a:srgbClr val="000000"/>
                </a:solidFill>
              </a:rPr>
              <a:t> The Census Bureau has no responsibility for the operation, maintenance, or security of any such device or any systems or networks supporting the device. The Census Bureau is not responsible for providing device, systems or network support, and is not responsible for any failures of those devices, systems, or networks. </a:t>
            </a:r>
            <a:r>
              <a:rPr b="1" lang="en">
                <a:solidFill>
                  <a:srgbClr val="000000"/>
                </a:solidFill>
              </a:rPr>
              <a:t>Therefore, any entity making devices available to the public should follow best practices for securing devices and networks. </a:t>
            </a:r>
            <a:r>
              <a:rPr lang="en">
                <a:solidFill>
                  <a:srgbClr val="000000"/>
                </a:solidFill>
              </a:rPr>
              <a:t>The Department of Homeland Security’s Cybersecurity and Infrastructure Security Agency’s Web site provides steps to secure devices.</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6"/>
          <p:cNvSpPr txBox="1"/>
          <p:nvPr>
            <p:ph type="ctrTitle"/>
          </p:nvPr>
        </p:nvSpPr>
        <p:spPr>
          <a:xfrm>
            <a:off x="311708" y="90045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u="sng"/>
              <a:t>Assisting with Responses</a:t>
            </a:r>
            <a:endParaRPr b="1" u="sng"/>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Assisting P</a:t>
            </a:r>
            <a:r>
              <a:rPr b="1" lang="en"/>
              <a:t>eople with Their Responses:</a:t>
            </a:r>
            <a:endParaRPr b="1"/>
          </a:p>
        </p:txBody>
      </p:sp>
      <p:sp>
        <p:nvSpPr>
          <p:cNvPr id="146" name="Google Shape;146;p27"/>
          <p:cNvSpPr txBox="1"/>
          <p:nvPr>
            <p:ph idx="1" type="body"/>
          </p:nvPr>
        </p:nvSpPr>
        <p:spPr>
          <a:xfrm>
            <a:off x="311700" y="1237500"/>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en" sz="2200">
                <a:solidFill>
                  <a:srgbClr val="000000"/>
                </a:solidFill>
              </a:rPr>
              <a:t>If a member of the public requests assistance in completing their questionnaire, </a:t>
            </a:r>
            <a:r>
              <a:rPr b="1" lang="en" sz="2200">
                <a:solidFill>
                  <a:srgbClr val="000000"/>
                </a:solidFill>
              </a:rPr>
              <a:t>direct them to the response option</a:t>
            </a:r>
            <a:r>
              <a:rPr lang="en" sz="2200">
                <a:solidFill>
                  <a:srgbClr val="000000"/>
                </a:solidFill>
              </a:rPr>
              <a:t> (online, phone, mail/paper, census taker visit to the home) that best suits their needs.</a:t>
            </a:r>
            <a:r>
              <a:rPr lang="en" sz="2000">
                <a:solidFill>
                  <a:srgbClr val="000000"/>
                </a:solidFill>
              </a:rPr>
              <a:t> </a:t>
            </a:r>
            <a:endParaRPr sz="20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For example, if an individual is responding online and needs language assistance, or if a person who is blind requests help with the online response website, encourage them to respond through the phone response option. </a:t>
            </a:r>
            <a:endParaRPr sz="1800">
              <a:solidFill>
                <a:srgbClr val="000000"/>
              </a:solidFill>
            </a:endParaRPr>
          </a:p>
          <a:p>
            <a:pPr indent="0" lvl="0" marL="457200" rtl="0" algn="l">
              <a:spcBef>
                <a:spcPts val="1600"/>
              </a:spcBef>
              <a:spcAft>
                <a:spcPts val="1600"/>
              </a:spcAft>
              <a:buNone/>
            </a:pPr>
            <a:r>
              <a:t/>
            </a:r>
            <a:endParaRPr b="1"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311700" y="431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Exception </a:t>
            </a:r>
            <a:endParaRPr b="1"/>
          </a:p>
        </p:txBody>
      </p:sp>
      <p:sp>
        <p:nvSpPr>
          <p:cNvPr id="152" name="Google Shape;152;p28"/>
          <p:cNvSpPr txBox="1"/>
          <p:nvPr>
            <p:ph idx="1" type="body"/>
          </p:nvPr>
        </p:nvSpPr>
        <p:spPr>
          <a:xfrm>
            <a:off x="311700" y="1328775"/>
            <a:ext cx="8520600" cy="3416400"/>
          </a:xfrm>
          <a:prstGeom prst="rect">
            <a:avLst/>
          </a:prstGeom>
        </p:spPr>
        <p:txBody>
          <a:bodyPr anchorCtr="0" anchor="t" bIns="91425" lIns="91425" spcFirstLastPara="1" rIns="91425" wrap="square" tIns="91425">
            <a:noAutofit/>
          </a:bodyPr>
          <a:lstStyle/>
          <a:p>
            <a:pPr indent="-368300" lvl="0" marL="457200" rtl="0" algn="l">
              <a:lnSpc>
                <a:spcPct val="100000"/>
              </a:lnSpc>
              <a:spcBef>
                <a:spcPts val="0"/>
              </a:spcBef>
              <a:spcAft>
                <a:spcPts val="0"/>
              </a:spcAft>
              <a:buClr>
                <a:srgbClr val="000000"/>
              </a:buClr>
              <a:buSzPts val="2200"/>
              <a:buChar char="●"/>
            </a:pPr>
            <a:r>
              <a:rPr lang="en" sz="2200">
                <a:solidFill>
                  <a:srgbClr val="000000"/>
                </a:solidFill>
              </a:rPr>
              <a:t>If a respondent insists that you help them, </a:t>
            </a:r>
            <a:r>
              <a:rPr b="1" i="1" lang="en" sz="2200">
                <a:solidFill>
                  <a:srgbClr val="000000"/>
                </a:solidFill>
                <a:highlight>
                  <a:srgbClr val="FFFF00"/>
                </a:highlight>
              </a:rPr>
              <a:t>inform them that you are not a employee or representative of the Census Bureau </a:t>
            </a:r>
            <a:r>
              <a:rPr lang="en" sz="2200">
                <a:solidFill>
                  <a:srgbClr val="000000"/>
                </a:solidFill>
              </a:rPr>
              <a:t>and therefore their answers are not protected by law with you. </a:t>
            </a:r>
            <a:endParaRPr sz="2200">
              <a:solidFill>
                <a:srgbClr val="000000"/>
              </a:solidFill>
            </a:endParaRPr>
          </a:p>
          <a:p>
            <a:pPr indent="-368300" lvl="0" marL="457200" rtl="0" algn="l">
              <a:lnSpc>
                <a:spcPct val="100000"/>
              </a:lnSpc>
              <a:spcBef>
                <a:spcPts val="1600"/>
              </a:spcBef>
              <a:spcAft>
                <a:spcPts val="1600"/>
              </a:spcAft>
              <a:buClr>
                <a:srgbClr val="000000"/>
              </a:buClr>
              <a:buSzPts val="2200"/>
              <a:buChar char="●"/>
            </a:pPr>
            <a:r>
              <a:rPr lang="en" sz="2200">
                <a:solidFill>
                  <a:srgbClr val="000000"/>
                </a:solidFill>
              </a:rPr>
              <a:t>Do not encourage anyone to respond to the census on behalf of a household in which they do not live. </a:t>
            </a:r>
            <a:endParaRPr sz="22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Tips</a:t>
            </a:r>
            <a:endParaRPr b="1"/>
          </a:p>
        </p:txBody>
      </p:sp>
      <p:sp>
        <p:nvSpPr>
          <p:cNvPr id="158" name="Google Shape;158;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Char char="●"/>
            </a:pPr>
            <a:r>
              <a:rPr b="1" lang="en" sz="2200">
                <a:solidFill>
                  <a:schemeClr val="dk1"/>
                </a:solidFill>
              </a:rPr>
              <a:t>Encourage </a:t>
            </a:r>
            <a:r>
              <a:rPr lang="en" sz="2200">
                <a:solidFill>
                  <a:schemeClr val="dk1"/>
                </a:solidFill>
              </a:rPr>
              <a:t>individuals to respond on their own and don’t watch them enter their responses.</a:t>
            </a:r>
            <a:endParaRPr sz="2200">
              <a:solidFill>
                <a:schemeClr val="dk1"/>
              </a:solidFill>
            </a:endParaRPr>
          </a:p>
          <a:p>
            <a:pPr indent="-368300" lvl="0" marL="457200" rtl="0" algn="l">
              <a:spcBef>
                <a:spcPts val="0"/>
              </a:spcBef>
              <a:spcAft>
                <a:spcPts val="0"/>
              </a:spcAft>
              <a:buClr>
                <a:schemeClr val="dk1"/>
              </a:buClr>
              <a:buSzPts val="2200"/>
              <a:buChar char="●"/>
            </a:pPr>
            <a:r>
              <a:rPr b="1" lang="en" sz="2200">
                <a:solidFill>
                  <a:schemeClr val="dk1"/>
                </a:solidFill>
              </a:rPr>
              <a:t>Provide examples</a:t>
            </a:r>
            <a:r>
              <a:rPr lang="en" sz="2200">
                <a:solidFill>
                  <a:schemeClr val="dk1"/>
                </a:solidFill>
              </a:rPr>
              <a:t> of how you would answer a question instead of asking for personal details. </a:t>
            </a:r>
            <a:endParaRPr sz="2200">
              <a:solidFill>
                <a:schemeClr val="dk1"/>
              </a:solidFill>
            </a:endParaRPr>
          </a:p>
          <a:p>
            <a:pPr indent="-355600" lvl="1" marL="914400" rtl="0" algn="l">
              <a:spcBef>
                <a:spcPts val="0"/>
              </a:spcBef>
              <a:spcAft>
                <a:spcPts val="0"/>
              </a:spcAft>
              <a:buClr>
                <a:schemeClr val="dk1"/>
              </a:buClr>
              <a:buSzPts val="2000"/>
              <a:buChar char="○"/>
            </a:pPr>
            <a:r>
              <a:rPr lang="en" sz="2000">
                <a:solidFill>
                  <a:schemeClr val="dk1"/>
                </a:solidFill>
              </a:rPr>
              <a:t>Examples can be hypothetical.  </a:t>
            </a:r>
            <a:endParaRPr sz="2000">
              <a:solidFill>
                <a:schemeClr val="dk1"/>
              </a:solidFill>
            </a:endParaRPr>
          </a:p>
          <a:p>
            <a:pPr indent="-368300" lvl="0" marL="457200" rtl="0" algn="l">
              <a:spcBef>
                <a:spcPts val="0"/>
              </a:spcBef>
              <a:spcAft>
                <a:spcPts val="0"/>
              </a:spcAft>
              <a:buClr>
                <a:schemeClr val="dk1"/>
              </a:buClr>
              <a:buSzPts val="2200"/>
              <a:buChar char="●"/>
            </a:pPr>
            <a:r>
              <a:rPr b="1" lang="en" sz="2200">
                <a:solidFill>
                  <a:schemeClr val="dk1"/>
                </a:solidFill>
              </a:rPr>
              <a:t>Never assume</a:t>
            </a:r>
            <a:r>
              <a:rPr lang="en" sz="2200">
                <a:solidFill>
                  <a:schemeClr val="dk1"/>
                </a:solidFill>
              </a:rPr>
              <a:t>, don’t tell people how to self-identify. </a:t>
            </a:r>
            <a:endParaRPr sz="2200"/>
          </a:p>
        </p:txBody>
      </p:sp>
      <p:pic>
        <p:nvPicPr>
          <p:cNvPr id="159" name="Google Shape;159;p29"/>
          <p:cNvPicPr preferRelativeResize="0"/>
          <p:nvPr/>
        </p:nvPicPr>
        <p:blipFill>
          <a:blip r:embed="rId3">
            <a:alphaModFix/>
          </a:blip>
          <a:stretch>
            <a:fillRect/>
          </a:stretch>
        </p:blipFill>
        <p:spPr>
          <a:xfrm>
            <a:off x="7605526" y="2429951"/>
            <a:ext cx="1333250" cy="2713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30"/>
          <p:cNvSpPr txBox="1"/>
          <p:nvPr>
            <p:ph type="title"/>
          </p:nvPr>
        </p:nvSpPr>
        <p:spPr>
          <a:xfrm>
            <a:off x="205800" y="436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Contact Info </a:t>
            </a:r>
            <a:endParaRPr b="1"/>
          </a:p>
        </p:txBody>
      </p:sp>
      <p:sp>
        <p:nvSpPr>
          <p:cNvPr id="165" name="Google Shape;165;p30"/>
          <p:cNvSpPr txBox="1"/>
          <p:nvPr>
            <p:ph idx="1" type="body"/>
          </p:nvPr>
        </p:nvSpPr>
        <p:spPr>
          <a:xfrm>
            <a:off x="477450" y="797750"/>
            <a:ext cx="8520600" cy="3872400"/>
          </a:xfrm>
          <a:prstGeom prst="rect">
            <a:avLst/>
          </a:prstGeom>
        </p:spPr>
        <p:txBody>
          <a:bodyPr anchorCtr="0" anchor="t" bIns="91425" lIns="91425" spcFirstLastPara="1" rIns="91425" wrap="square" tIns="91425">
            <a:noAutofit/>
          </a:bodyPr>
          <a:lstStyle/>
          <a:p>
            <a:pPr indent="0" lvl="0" marL="0" marR="12700" rtl="0" algn="l">
              <a:spcBef>
                <a:spcPts val="1800"/>
              </a:spcBef>
              <a:spcAft>
                <a:spcPts val="0"/>
              </a:spcAft>
              <a:buNone/>
            </a:pPr>
            <a:r>
              <a:rPr b="1" lang="en">
                <a:solidFill>
                  <a:srgbClr val="000000"/>
                </a:solidFill>
              </a:rPr>
              <a:t>Census Bureau</a:t>
            </a:r>
            <a:endParaRPr b="1">
              <a:solidFill>
                <a:srgbClr val="000000"/>
              </a:solidFill>
            </a:endParaRPr>
          </a:p>
          <a:p>
            <a:pPr indent="-342900" lvl="0" marL="457200" rtl="0" algn="l">
              <a:spcBef>
                <a:spcPts val="1800"/>
              </a:spcBef>
              <a:spcAft>
                <a:spcPts val="0"/>
              </a:spcAft>
              <a:buClr>
                <a:schemeClr val="dk1"/>
              </a:buClr>
              <a:buSzPts val="1800"/>
              <a:buChar char="●"/>
            </a:pPr>
            <a:r>
              <a:rPr lang="en">
                <a:solidFill>
                  <a:schemeClr val="dk1"/>
                </a:solidFill>
              </a:rPr>
              <a:t>Questionnaire Assistance Phone Numbers:</a:t>
            </a:r>
            <a:endParaRPr>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English: 844-330-2020</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Spanish: 844-468-2020 </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TDD: 844-467-2020</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rgbClr val="000000"/>
                </a:solidFill>
              </a:rPr>
              <a:t>TTY: For people who are deaf or hard of hearing call 1-800-877-8339 to use the Federal Relay Service.</a:t>
            </a:r>
            <a:endParaRPr sz="1600">
              <a:solidFill>
                <a:srgbClr val="000000"/>
              </a:solidFill>
            </a:endParaRPr>
          </a:p>
          <a:p>
            <a:pPr indent="0" lvl="0" marL="0" marR="12700" rtl="0" algn="l">
              <a:spcBef>
                <a:spcPts val="1800"/>
              </a:spcBef>
              <a:spcAft>
                <a:spcPts val="0"/>
              </a:spcAft>
              <a:buNone/>
            </a:pPr>
            <a:r>
              <a:rPr b="1" lang="en">
                <a:solidFill>
                  <a:srgbClr val="000000"/>
                </a:solidFill>
              </a:rPr>
              <a:t>NALEO Bilingual Census Information Hotline</a:t>
            </a:r>
            <a:endParaRPr b="1">
              <a:solidFill>
                <a:srgbClr val="000000"/>
              </a:solidFill>
            </a:endParaRPr>
          </a:p>
          <a:p>
            <a:pPr indent="-342900" lvl="0" marL="457200" marR="12700" rtl="0" algn="l">
              <a:spcBef>
                <a:spcPts val="1800"/>
              </a:spcBef>
              <a:spcAft>
                <a:spcPts val="0"/>
              </a:spcAft>
              <a:buClr>
                <a:srgbClr val="000000"/>
              </a:buClr>
              <a:buSzPts val="1800"/>
              <a:buChar char="●"/>
            </a:pPr>
            <a:r>
              <a:rPr lang="en">
                <a:solidFill>
                  <a:srgbClr val="000000"/>
                </a:solidFill>
              </a:rPr>
              <a:t>Monday - Friday: 8:30am - 8:30pm ET</a:t>
            </a:r>
            <a:endParaRPr>
              <a:solidFill>
                <a:srgbClr val="000000"/>
              </a:solidFill>
            </a:endParaRPr>
          </a:p>
          <a:p>
            <a:pPr indent="-342900" lvl="0" marL="457200" marR="12700" rtl="0" algn="l">
              <a:spcBef>
                <a:spcPts val="0"/>
              </a:spcBef>
              <a:spcAft>
                <a:spcPts val="0"/>
              </a:spcAft>
              <a:buClr>
                <a:srgbClr val="000000"/>
              </a:buClr>
              <a:buSzPts val="1800"/>
              <a:buChar char="●"/>
            </a:pPr>
            <a:r>
              <a:rPr lang="en">
                <a:solidFill>
                  <a:srgbClr val="000000"/>
                </a:solidFill>
              </a:rPr>
              <a:t>877-EL-CENSO (877-352-3676)</a:t>
            </a:r>
            <a:endParaRPr>
              <a:solidFill>
                <a:srgbClr val="000000"/>
              </a:solidFill>
            </a:endParaRPr>
          </a:p>
          <a:p>
            <a:pPr indent="-342900" lvl="0" marL="457200" marR="12700" rtl="0" algn="l">
              <a:spcBef>
                <a:spcPts val="0"/>
              </a:spcBef>
              <a:spcAft>
                <a:spcPts val="0"/>
              </a:spcAft>
              <a:buClr>
                <a:srgbClr val="000000"/>
              </a:buClr>
              <a:buSzPts val="1800"/>
              <a:buChar char="●"/>
            </a:pPr>
            <a:r>
              <a:rPr lang="en">
                <a:solidFill>
                  <a:srgbClr val="000000"/>
                </a:solidFill>
              </a:rPr>
              <a:t>Text “Census” to 97779</a:t>
            </a:r>
            <a:endParaRPr>
              <a:solidFill>
                <a:srgbClr val="000000"/>
              </a:solidFill>
            </a:endParaRPr>
          </a:p>
          <a:p>
            <a:pPr indent="0" lvl="0" marL="0" rtl="0" algn="l">
              <a:spcBef>
                <a:spcPts val="18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Safe Census </a:t>
            </a:r>
            <a:endParaRPr b="1"/>
          </a:p>
        </p:txBody>
      </p:sp>
      <p:sp>
        <p:nvSpPr>
          <p:cNvPr id="171" name="Google Shape;171;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1200"/>
              </a:spcBef>
              <a:spcAft>
                <a:spcPts val="0"/>
              </a:spcAft>
              <a:buClr>
                <a:schemeClr val="dk1"/>
              </a:buClr>
              <a:buSzPts val="2000"/>
              <a:buChar char="●"/>
            </a:pPr>
            <a:r>
              <a:rPr b="1" lang="en" sz="2000">
                <a:solidFill>
                  <a:schemeClr val="dk1"/>
                </a:solidFill>
              </a:rPr>
              <a:t>Emphasize that the 2020 Census is safe and secur</a:t>
            </a:r>
            <a:r>
              <a:rPr lang="en" sz="2000">
                <a:solidFill>
                  <a:schemeClr val="dk1"/>
                </a:solidFill>
              </a:rPr>
              <a:t>e.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From the moment responses are submitted, they are protected by sophisticated security measures that meet federal government cyber security standards.</a:t>
            </a:r>
            <a:endParaRPr sz="2000">
              <a:solidFill>
                <a:schemeClr val="dk1"/>
              </a:solidFill>
            </a:endParaRPr>
          </a:p>
          <a:p>
            <a:pPr indent="-355600" lvl="0" marL="457200" rtl="0" algn="l">
              <a:spcBef>
                <a:spcPts val="0"/>
              </a:spcBef>
              <a:spcAft>
                <a:spcPts val="0"/>
              </a:spcAft>
              <a:buClr>
                <a:schemeClr val="dk1"/>
              </a:buClr>
              <a:buSzPts val="2000"/>
              <a:buChar char="●"/>
            </a:pPr>
            <a:r>
              <a:rPr b="1" lang="en" sz="2000">
                <a:solidFill>
                  <a:schemeClr val="dk1"/>
                </a:solidFill>
              </a:rPr>
              <a:t>Personal information is confidential.</a:t>
            </a:r>
            <a:r>
              <a:rPr lang="en" sz="2000">
                <a:solidFill>
                  <a:schemeClr val="dk1"/>
                </a:solidFill>
              </a:rPr>
              <a:t> It can </a:t>
            </a:r>
            <a:r>
              <a:rPr i="1" lang="en" sz="2000">
                <a:solidFill>
                  <a:schemeClr val="dk1"/>
                </a:solidFill>
              </a:rPr>
              <a:t>never</a:t>
            </a:r>
            <a:r>
              <a:rPr lang="en" sz="2000">
                <a:solidFill>
                  <a:schemeClr val="dk1"/>
                </a:solidFill>
              </a:rPr>
              <a:t> be shared with law enforcement agencies, ICE or a landlord. </a:t>
            </a:r>
            <a:endParaRPr sz="2000">
              <a:solidFill>
                <a:schemeClr val="dk1"/>
              </a:solidFill>
            </a:endParaRPr>
          </a:p>
        </p:txBody>
      </p:sp>
      <p:pic>
        <p:nvPicPr>
          <p:cNvPr id="172" name="Google Shape;172;p31"/>
          <p:cNvPicPr preferRelativeResize="0"/>
          <p:nvPr/>
        </p:nvPicPr>
        <p:blipFill>
          <a:blip r:embed="rId3">
            <a:alphaModFix/>
          </a:blip>
          <a:stretch>
            <a:fillRect/>
          </a:stretch>
        </p:blipFill>
        <p:spPr>
          <a:xfrm>
            <a:off x="6578806" y="3235456"/>
            <a:ext cx="2103025" cy="1908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Overview</a:t>
            </a:r>
            <a:endParaRPr b="1"/>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Char char="●"/>
            </a:pPr>
            <a:r>
              <a:rPr lang="en">
                <a:solidFill>
                  <a:srgbClr val="000000"/>
                </a:solidFill>
              </a:rPr>
              <a:t>Census 2020 Impact and Timeline</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Guidelines for Online Census Support</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Assisting with Responses </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How to Access the Online 2020 Census </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2020 Census Questions </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Tracking Your Community’s Progress</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SLC Counts Resources </a:t>
            </a:r>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t>How To Access The </a:t>
            </a:r>
            <a:r>
              <a:rPr b="1" lang="en" u="sng"/>
              <a:t>Online Census</a:t>
            </a:r>
            <a:endParaRPr u="sng"/>
          </a:p>
        </p:txBody>
      </p:sp>
      <p:sp>
        <p:nvSpPr>
          <p:cNvPr id="178" name="Google Shape;178;p3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rPr>
              <a:t>ID Requirements &amp; Language Support</a:t>
            </a:r>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3"/>
          <p:cNvSpPr txBox="1"/>
          <p:nvPr>
            <p:ph type="title"/>
          </p:nvPr>
        </p:nvSpPr>
        <p:spPr>
          <a:xfrm>
            <a:off x="311700" y="394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hlink"/>
                </a:solidFill>
                <a:hlinkClick r:id="rId3"/>
              </a:rPr>
              <a:t>Preview of the online 2020 Census </a:t>
            </a:r>
            <a:endParaRPr b="1"/>
          </a:p>
        </p:txBody>
      </p:sp>
      <p:sp>
        <p:nvSpPr>
          <p:cNvPr id="184" name="Google Shape;184;p33"/>
          <p:cNvSpPr txBox="1"/>
          <p:nvPr>
            <p:ph idx="1" type="body"/>
          </p:nvPr>
        </p:nvSpPr>
        <p:spPr>
          <a:xfrm>
            <a:off x="311700" y="2260025"/>
            <a:ext cx="8520600" cy="14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4"/>
              </a:rPr>
              <a:t>https://www.youtube.com/watch?v=fXg1_1HHKzA&amp;feature=youtu.be</a:t>
            </a:r>
            <a:endParaRPr/>
          </a:p>
          <a:p>
            <a:pPr indent="0" lvl="0" marL="0" rtl="0" algn="l">
              <a:spcBef>
                <a:spcPts val="1600"/>
              </a:spcBef>
              <a:spcAft>
                <a:spcPts val="1600"/>
              </a:spcAft>
              <a:buNone/>
            </a:pPr>
            <a:r>
              <a:t/>
            </a:r>
            <a:endParaRPr/>
          </a:p>
        </p:txBody>
      </p:sp>
      <p:pic>
        <p:nvPicPr>
          <p:cNvPr id="185" name="Google Shape;185;p33"/>
          <p:cNvPicPr preferRelativeResize="0"/>
          <p:nvPr/>
        </p:nvPicPr>
        <p:blipFill>
          <a:blip r:embed="rId5">
            <a:alphaModFix/>
          </a:blip>
          <a:stretch>
            <a:fillRect/>
          </a:stretch>
        </p:blipFill>
        <p:spPr>
          <a:xfrm>
            <a:off x="1078338" y="1017813"/>
            <a:ext cx="6987326" cy="3949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4"/>
          <p:cNvSpPr txBox="1"/>
          <p:nvPr>
            <p:ph type="title"/>
          </p:nvPr>
        </p:nvSpPr>
        <p:spPr>
          <a:xfrm>
            <a:off x="311700" y="23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Steps</a:t>
            </a:r>
            <a:endParaRPr b="1"/>
          </a:p>
        </p:txBody>
      </p:sp>
      <p:sp>
        <p:nvSpPr>
          <p:cNvPr id="191" name="Google Shape;191;p34"/>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en" sz="2000">
                <a:solidFill>
                  <a:srgbClr val="000000"/>
                </a:solidFill>
              </a:rPr>
              <a:t>Select language first</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Use </a:t>
            </a:r>
            <a:r>
              <a:rPr b="1" lang="en" sz="2000">
                <a:solidFill>
                  <a:srgbClr val="000000"/>
                </a:solidFill>
              </a:rPr>
              <a:t>Unique ID Number</a:t>
            </a:r>
            <a:r>
              <a:rPr lang="en" sz="2000">
                <a:solidFill>
                  <a:srgbClr val="000000"/>
                </a:solidFill>
              </a:rPr>
              <a:t> (which the Census Bureau will mail households) or </a:t>
            </a:r>
            <a:r>
              <a:rPr b="1" lang="en" sz="2000">
                <a:solidFill>
                  <a:srgbClr val="000000"/>
                </a:solidFill>
              </a:rPr>
              <a:t>Non-ID Response</a:t>
            </a:r>
            <a:r>
              <a:rPr lang="en" sz="2000">
                <a:solidFill>
                  <a:srgbClr val="000000"/>
                </a:solidFill>
              </a:rPr>
              <a:t> (which is based on address).</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Person 1 answers 9 questions</a:t>
            </a:r>
            <a:endParaRPr sz="20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Should take less than 10 minutes!</a:t>
            </a:r>
            <a:endParaRPr sz="1800">
              <a:solidFill>
                <a:srgbClr val="000000"/>
              </a:solidFill>
            </a:endParaRPr>
          </a:p>
          <a:p>
            <a:pPr indent="-355600" lvl="0" marL="457200" rtl="0" algn="l">
              <a:spcBef>
                <a:spcPts val="0"/>
              </a:spcBef>
              <a:spcAft>
                <a:spcPts val="0"/>
              </a:spcAft>
              <a:buClr>
                <a:srgbClr val="000000"/>
              </a:buClr>
              <a:buSzPts val="2000"/>
              <a:buChar char="●"/>
            </a:pPr>
            <a:r>
              <a:rPr b="1" lang="en" sz="2000">
                <a:solidFill>
                  <a:srgbClr val="000000"/>
                </a:solidFill>
                <a:highlight>
                  <a:srgbClr val="FFFF00"/>
                </a:highlight>
              </a:rPr>
              <a:t>The entire survey must be completed in one session.</a:t>
            </a:r>
            <a:r>
              <a:rPr b="1" lang="en" sz="2000">
                <a:solidFill>
                  <a:srgbClr val="000000"/>
                </a:solidFill>
              </a:rPr>
              <a:t> You cannot start it, save your work and come back later.</a:t>
            </a:r>
            <a:endParaRPr b="1"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There is a </a:t>
            </a:r>
            <a:r>
              <a:rPr b="1" lang="en" sz="2000">
                <a:solidFill>
                  <a:srgbClr val="000000"/>
                </a:solidFill>
              </a:rPr>
              <a:t>15 minute timeout </a:t>
            </a:r>
            <a:r>
              <a:rPr lang="en" sz="2000">
                <a:solidFill>
                  <a:srgbClr val="000000"/>
                </a:solidFill>
              </a:rPr>
              <a:t>for security purposes - if the survey has been started and activity goes dormant, the respondent will be logged out and have to re-start the process again. Users are warned at 13 minutes that they will be logged out if no activity is taken. </a:t>
            </a:r>
            <a:endParaRPr sz="20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Online Languages </a:t>
            </a:r>
            <a:endParaRPr b="1"/>
          </a:p>
        </p:txBody>
      </p:sp>
      <p:sp>
        <p:nvSpPr>
          <p:cNvPr id="197" name="Google Shape;197;p35"/>
          <p:cNvSpPr txBox="1"/>
          <p:nvPr>
            <p:ph idx="1" type="body"/>
          </p:nvPr>
        </p:nvSpPr>
        <p:spPr>
          <a:xfrm>
            <a:off x="4146000" y="1152475"/>
            <a:ext cx="4260300" cy="3416400"/>
          </a:xfrm>
          <a:prstGeom prst="rect">
            <a:avLst/>
          </a:prstGeom>
        </p:spPr>
        <p:txBody>
          <a:bodyPr anchorCtr="0" anchor="t" bIns="91425" lIns="91425" spcFirstLastPara="1" rIns="91425" wrap="square" tIns="91425">
            <a:noAutofit/>
          </a:bodyPr>
          <a:lstStyle/>
          <a:p>
            <a:pPr indent="-387350" lvl="0" marL="457200" rtl="0" algn="l">
              <a:lnSpc>
                <a:spcPct val="115000"/>
              </a:lnSpc>
              <a:spcBef>
                <a:spcPts val="1200"/>
              </a:spcBef>
              <a:spcAft>
                <a:spcPts val="0"/>
              </a:spcAft>
              <a:buClr>
                <a:srgbClr val="000000"/>
              </a:buClr>
              <a:buSzPts val="2500"/>
              <a:buChar char="●"/>
            </a:pPr>
            <a:r>
              <a:rPr lang="en" sz="2500">
                <a:solidFill>
                  <a:srgbClr val="000000"/>
                </a:solidFill>
              </a:rPr>
              <a:t>Tagalog</a:t>
            </a:r>
            <a:endParaRPr sz="2500">
              <a:solidFill>
                <a:srgbClr val="000000"/>
              </a:solidFill>
            </a:endParaRPr>
          </a:p>
          <a:p>
            <a:pPr indent="-387350" lvl="0" marL="457200" rtl="0" algn="l">
              <a:lnSpc>
                <a:spcPct val="115000"/>
              </a:lnSpc>
              <a:spcBef>
                <a:spcPts val="0"/>
              </a:spcBef>
              <a:spcAft>
                <a:spcPts val="0"/>
              </a:spcAft>
              <a:buClr>
                <a:srgbClr val="000000"/>
              </a:buClr>
              <a:buSzPts val="2500"/>
              <a:buChar char="●"/>
            </a:pPr>
            <a:r>
              <a:rPr lang="en" sz="2500">
                <a:solidFill>
                  <a:srgbClr val="000000"/>
                </a:solidFill>
              </a:rPr>
              <a:t>Polish</a:t>
            </a:r>
            <a:endParaRPr sz="2500">
              <a:solidFill>
                <a:srgbClr val="000000"/>
              </a:solidFill>
            </a:endParaRPr>
          </a:p>
          <a:p>
            <a:pPr indent="-387350" lvl="0" marL="457200" rtl="0" algn="l">
              <a:lnSpc>
                <a:spcPct val="115000"/>
              </a:lnSpc>
              <a:spcBef>
                <a:spcPts val="0"/>
              </a:spcBef>
              <a:spcAft>
                <a:spcPts val="0"/>
              </a:spcAft>
              <a:buClr>
                <a:srgbClr val="000000"/>
              </a:buClr>
              <a:buSzPts val="2500"/>
              <a:buChar char="●"/>
            </a:pPr>
            <a:r>
              <a:rPr lang="en" sz="2500">
                <a:solidFill>
                  <a:srgbClr val="000000"/>
                </a:solidFill>
              </a:rPr>
              <a:t>French</a:t>
            </a:r>
            <a:endParaRPr sz="2500">
              <a:solidFill>
                <a:srgbClr val="000000"/>
              </a:solidFill>
            </a:endParaRPr>
          </a:p>
          <a:p>
            <a:pPr indent="-387350" lvl="0" marL="457200" rtl="0" algn="l">
              <a:lnSpc>
                <a:spcPct val="115000"/>
              </a:lnSpc>
              <a:spcBef>
                <a:spcPts val="0"/>
              </a:spcBef>
              <a:spcAft>
                <a:spcPts val="0"/>
              </a:spcAft>
              <a:buClr>
                <a:srgbClr val="000000"/>
              </a:buClr>
              <a:buSzPts val="2500"/>
              <a:buChar char="●"/>
            </a:pPr>
            <a:r>
              <a:rPr lang="en" sz="2500">
                <a:solidFill>
                  <a:srgbClr val="000000"/>
                </a:solidFill>
              </a:rPr>
              <a:t>Haitian Creole</a:t>
            </a:r>
            <a:endParaRPr sz="2500">
              <a:solidFill>
                <a:srgbClr val="000000"/>
              </a:solidFill>
            </a:endParaRPr>
          </a:p>
          <a:p>
            <a:pPr indent="-387350" lvl="0" marL="457200" rtl="0" algn="l">
              <a:lnSpc>
                <a:spcPct val="115000"/>
              </a:lnSpc>
              <a:spcBef>
                <a:spcPts val="0"/>
              </a:spcBef>
              <a:spcAft>
                <a:spcPts val="0"/>
              </a:spcAft>
              <a:buClr>
                <a:srgbClr val="000000"/>
              </a:buClr>
              <a:buSzPts val="2500"/>
              <a:buChar char="●"/>
            </a:pPr>
            <a:r>
              <a:rPr lang="en" sz="2500">
                <a:solidFill>
                  <a:srgbClr val="000000"/>
                </a:solidFill>
              </a:rPr>
              <a:t>Portuguese</a:t>
            </a:r>
            <a:endParaRPr sz="2500">
              <a:solidFill>
                <a:srgbClr val="000000"/>
              </a:solidFill>
            </a:endParaRPr>
          </a:p>
          <a:p>
            <a:pPr indent="-387350" lvl="0" marL="457200" rtl="0" algn="l">
              <a:lnSpc>
                <a:spcPct val="115000"/>
              </a:lnSpc>
              <a:spcBef>
                <a:spcPts val="0"/>
              </a:spcBef>
              <a:spcAft>
                <a:spcPts val="0"/>
              </a:spcAft>
              <a:buClr>
                <a:srgbClr val="000000"/>
              </a:buClr>
              <a:buSzPts val="2500"/>
              <a:buChar char="●"/>
            </a:pPr>
            <a:r>
              <a:rPr lang="en" sz="2500">
                <a:solidFill>
                  <a:srgbClr val="000000"/>
                </a:solidFill>
              </a:rPr>
              <a:t>Japanese</a:t>
            </a:r>
            <a:endParaRPr sz="2500">
              <a:solidFill>
                <a:srgbClr val="000000"/>
              </a:solidFill>
            </a:endParaRPr>
          </a:p>
          <a:p>
            <a:pPr indent="0" lvl="0" marL="0" rtl="0" algn="l">
              <a:spcBef>
                <a:spcPts val="200"/>
              </a:spcBef>
              <a:spcAft>
                <a:spcPts val="1600"/>
              </a:spcAft>
              <a:buNone/>
            </a:pPr>
            <a:r>
              <a:t/>
            </a:r>
            <a:endParaRPr/>
          </a:p>
        </p:txBody>
      </p:sp>
      <p:sp>
        <p:nvSpPr>
          <p:cNvPr id="198" name="Google Shape;198;p35"/>
          <p:cNvSpPr txBox="1"/>
          <p:nvPr/>
        </p:nvSpPr>
        <p:spPr>
          <a:xfrm>
            <a:off x="311700" y="1152475"/>
            <a:ext cx="3834300" cy="3319800"/>
          </a:xfrm>
          <a:prstGeom prst="rect">
            <a:avLst/>
          </a:prstGeom>
          <a:noFill/>
          <a:ln>
            <a:noFill/>
          </a:ln>
        </p:spPr>
        <p:txBody>
          <a:bodyPr anchorCtr="0" anchor="t" bIns="91425" lIns="91425" spcFirstLastPara="1" rIns="91425" wrap="square" tIns="91425">
            <a:noAutofit/>
          </a:bodyPr>
          <a:lstStyle/>
          <a:p>
            <a:pPr indent="-387350" lvl="0" marL="457200" rtl="0" algn="l">
              <a:lnSpc>
                <a:spcPct val="115000"/>
              </a:lnSpc>
              <a:spcBef>
                <a:spcPts val="1200"/>
              </a:spcBef>
              <a:spcAft>
                <a:spcPts val="0"/>
              </a:spcAft>
              <a:buSzPts val="2500"/>
              <a:buChar char="●"/>
            </a:pPr>
            <a:r>
              <a:rPr lang="en" sz="2500"/>
              <a:t>English</a:t>
            </a:r>
            <a:endParaRPr sz="2500"/>
          </a:p>
          <a:p>
            <a:pPr indent="-387350" lvl="0" marL="457200" rtl="0" algn="l">
              <a:lnSpc>
                <a:spcPct val="115000"/>
              </a:lnSpc>
              <a:spcBef>
                <a:spcPts val="0"/>
              </a:spcBef>
              <a:spcAft>
                <a:spcPts val="0"/>
              </a:spcAft>
              <a:buSzPts val="2500"/>
              <a:buChar char="●"/>
            </a:pPr>
            <a:r>
              <a:rPr lang="en" sz="2500"/>
              <a:t>Spanish</a:t>
            </a:r>
            <a:endParaRPr sz="2500"/>
          </a:p>
          <a:p>
            <a:pPr indent="-387350" lvl="0" marL="457200" rtl="0" algn="l">
              <a:lnSpc>
                <a:spcPct val="115000"/>
              </a:lnSpc>
              <a:spcBef>
                <a:spcPts val="0"/>
              </a:spcBef>
              <a:spcAft>
                <a:spcPts val="0"/>
              </a:spcAft>
              <a:buSzPts val="2500"/>
              <a:buChar char="●"/>
            </a:pPr>
            <a:r>
              <a:rPr lang="en" sz="2500"/>
              <a:t>Chinese</a:t>
            </a:r>
            <a:endParaRPr sz="2500"/>
          </a:p>
          <a:p>
            <a:pPr indent="-387350" lvl="0" marL="457200" rtl="0" algn="l">
              <a:lnSpc>
                <a:spcPct val="115000"/>
              </a:lnSpc>
              <a:spcBef>
                <a:spcPts val="0"/>
              </a:spcBef>
              <a:spcAft>
                <a:spcPts val="0"/>
              </a:spcAft>
              <a:buSzPts val="2500"/>
              <a:buChar char="●"/>
            </a:pPr>
            <a:r>
              <a:rPr lang="en" sz="2500"/>
              <a:t>Vietnamese</a:t>
            </a:r>
            <a:endParaRPr sz="2500"/>
          </a:p>
          <a:p>
            <a:pPr indent="-387350" lvl="0" marL="457200" rtl="0" algn="l">
              <a:lnSpc>
                <a:spcPct val="115000"/>
              </a:lnSpc>
              <a:spcBef>
                <a:spcPts val="0"/>
              </a:spcBef>
              <a:spcAft>
                <a:spcPts val="0"/>
              </a:spcAft>
              <a:buSzPts val="2500"/>
              <a:buChar char="●"/>
            </a:pPr>
            <a:r>
              <a:rPr lang="en" sz="2500"/>
              <a:t>Korean</a:t>
            </a:r>
            <a:endParaRPr sz="2500"/>
          </a:p>
          <a:p>
            <a:pPr indent="-387350" lvl="0" marL="457200" rtl="0" algn="l">
              <a:lnSpc>
                <a:spcPct val="115000"/>
              </a:lnSpc>
              <a:spcBef>
                <a:spcPts val="0"/>
              </a:spcBef>
              <a:spcAft>
                <a:spcPts val="0"/>
              </a:spcAft>
              <a:buSzPts val="2500"/>
              <a:buChar char="●"/>
            </a:pPr>
            <a:r>
              <a:rPr lang="en" sz="2500"/>
              <a:t>Russian</a:t>
            </a:r>
            <a:endParaRPr sz="2500"/>
          </a:p>
          <a:p>
            <a:pPr indent="-387350" lvl="0" marL="457200" rtl="0" algn="l">
              <a:lnSpc>
                <a:spcPct val="115000"/>
              </a:lnSpc>
              <a:spcBef>
                <a:spcPts val="0"/>
              </a:spcBef>
              <a:spcAft>
                <a:spcPts val="0"/>
              </a:spcAft>
              <a:buSzPts val="2500"/>
              <a:buChar char="●"/>
            </a:pPr>
            <a:r>
              <a:rPr lang="en" sz="2500"/>
              <a:t>Arabic</a:t>
            </a:r>
            <a:endParaRPr sz="2500"/>
          </a:p>
        </p:txBody>
      </p:sp>
      <p:pic>
        <p:nvPicPr>
          <p:cNvPr id="199" name="Google Shape;199;p35"/>
          <p:cNvPicPr preferRelativeResize="0"/>
          <p:nvPr/>
        </p:nvPicPr>
        <p:blipFill>
          <a:blip r:embed="rId3">
            <a:alphaModFix/>
          </a:blip>
          <a:stretch>
            <a:fillRect/>
          </a:stretch>
        </p:blipFill>
        <p:spPr>
          <a:xfrm>
            <a:off x="7113079" y="3613875"/>
            <a:ext cx="1895100" cy="1424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Accessing </a:t>
            </a:r>
            <a:r>
              <a:rPr b="1" lang="en"/>
              <a:t>Language Guide</a:t>
            </a:r>
            <a:endParaRPr b="1"/>
          </a:p>
        </p:txBody>
      </p:sp>
      <p:sp>
        <p:nvSpPr>
          <p:cNvPr id="205" name="Google Shape;205;p36"/>
          <p:cNvSpPr txBox="1"/>
          <p:nvPr>
            <p:ph idx="1" type="body"/>
          </p:nvPr>
        </p:nvSpPr>
        <p:spPr>
          <a:xfrm>
            <a:off x="311700" y="1130950"/>
            <a:ext cx="8210400" cy="174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rPr>
              <a:t>If a respondent requires a </a:t>
            </a:r>
            <a:r>
              <a:rPr lang="en" sz="2000">
                <a:solidFill>
                  <a:srgbClr val="000000"/>
                </a:solidFill>
              </a:rPr>
              <a:t>language</a:t>
            </a:r>
            <a:r>
              <a:rPr lang="en" sz="2000">
                <a:solidFill>
                  <a:srgbClr val="000000"/>
                </a:solidFill>
              </a:rPr>
              <a:t> that is not </a:t>
            </a:r>
            <a:r>
              <a:rPr lang="en" sz="2000">
                <a:solidFill>
                  <a:srgbClr val="000000"/>
                </a:solidFill>
              </a:rPr>
              <a:t>available</a:t>
            </a:r>
            <a:r>
              <a:rPr lang="en" sz="2000">
                <a:solidFill>
                  <a:srgbClr val="000000"/>
                </a:solidFill>
              </a:rPr>
              <a:t> on the online Census, there are </a:t>
            </a:r>
            <a:r>
              <a:rPr b="1" lang="en" sz="2000">
                <a:solidFill>
                  <a:srgbClr val="000000"/>
                </a:solidFill>
              </a:rPr>
              <a:t>video</a:t>
            </a:r>
            <a:r>
              <a:rPr b="1" lang="en" sz="2000">
                <a:solidFill>
                  <a:srgbClr val="000000"/>
                </a:solidFill>
              </a:rPr>
              <a:t> and printed guides offered in 59 other </a:t>
            </a:r>
            <a:r>
              <a:rPr b="1" lang="en" sz="2000">
                <a:solidFill>
                  <a:srgbClr val="000000"/>
                </a:solidFill>
              </a:rPr>
              <a:t>languages</a:t>
            </a:r>
            <a:r>
              <a:rPr b="1" lang="en" sz="2000">
                <a:solidFill>
                  <a:srgbClr val="000000"/>
                </a:solidFill>
              </a:rPr>
              <a:t>. </a:t>
            </a:r>
            <a:endParaRPr b="1" sz="2000">
              <a:solidFill>
                <a:srgbClr val="000000"/>
              </a:solidFill>
            </a:endParaRPr>
          </a:p>
          <a:p>
            <a:pPr indent="-342900" lvl="0" marL="749300" rtl="0" algn="l">
              <a:spcBef>
                <a:spcPts val="1600"/>
              </a:spcBef>
              <a:spcAft>
                <a:spcPts val="0"/>
              </a:spcAft>
              <a:buClr>
                <a:schemeClr val="dk1"/>
              </a:buClr>
              <a:buSzPts val="1800"/>
              <a:buFont typeface="Arial"/>
              <a:buChar char="●"/>
            </a:pPr>
            <a:r>
              <a:rPr b="1" lang="en">
                <a:solidFill>
                  <a:schemeClr val="dk1"/>
                </a:solidFill>
                <a:highlight>
                  <a:srgbClr val="FFFFFF"/>
                </a:highlight>
              </a:rPr>
              <a:t>Video</a:t>
            </a:r>
            <a:r>
              <a:rPr lang="en">
                <a:solidFill>
                  <a:schemeClr val="dk1"/>
                </a:solidFill>
                <a:highlight>
                  <a:srgbClr val="FFFFFF"/>
                </a:highlight>
              </a:rPr>
              <a:t> language guides will help respondents complete the 2020 </a:t>
            </a:r>
            <a:r>
              <a:rPr b="1" lang="en">
                <a:solidFill>
                  <a:schemeClr val="dk1"/>
                </a:solidFill>
                <a:highlight>
                  <a:srgbClr val="FFFFFF"/>
                </a:highlight>
              </a:rPr>
              <a:t>Census online</a:t>
            </a:r>
            <a:r>
              <a:rPr lang="en">
                <a:solidFill>
                  <a:schemeClr val="dk1"/>
                </a:solidFill>
                <a:highlight>
                  <a:srgbClr val="FFFFFF"/>
                </a:highlight>
              </a:rPr>
              <a:t>.</a:t>
            </a:r>
            <a:endParaRPr>
              <a:solidFill>
                <a:schemeClr val="dk1"/>
              </a:solidFill>
              <a:highlight>
                <a:srgbClr val="FFFFFF"/>
              </a:highlight>
            </a:endParaRPr>
          </a:p>
          <a:p>
            <a:pPr indent="-342900" lvl="0" marL="749300" rtl="0" algn="l">
              <a:spcBef>
                <a:spcPts val="0"/>
              </a:spcBef>
              <a:spcAft>
                <a:spcPts val="0"/>
              </a:spcAft>
              <a:buClr>
                <a:schemeClr val="dk1"/>
              </a:buClr>
              <a:buSzPts val="1800"/>
              <a:buFont typeface="Arial"/>
              <a:buChar char="●"/>
            </a:pPr>
            <a:r>
              <a:rPr b="1" lang="en">
                <a:solidFill>
                  <a:schemeClr val="dk1"/>
                </a:solidFill>
                <a:highlight>
                  <a:srgbClr val="FFFFFF"/>
                </a:highlight>
              </a:rPr>
              <a:t>Print language guides</a:t>
            </a:r>
            <a:r>
              <a:rPr lang="en">
                <a:solidFill>
                  <a:schemeClr val="dk1"/>
                </a:solidFill>
                <a:highlight>
                  <a:srgbClr val="FFFFFF"/>
                </a:highlight>
              </a:rPr>
              <a:t> will help respondents complete the 2020 Census </a:t>
            </a:r>
            <a:r>
              <a:rPr b="1" lang="en">
                <a:solidFill>
                  <a:schemeClr val="dk1"/>
                </a:solidFill>
                <a:highlight>
                  <a:srgbClr val="FFFFFF"/>
                </a:highlight>
              </a:rPr>
              <a:t>paper </a:t>
            </a:r>
            <a:r>
              <a:rPr lang="en">
                <a:solidFill>
                  <a:schemeClr val="dk1"/>
                </a:solidFill>
                <a:highlight>
                  <a:srgbClr val="FFFFFF"/>
                </a:highlight>
              </a:rPr>
              <a:t>questionnaire.</a:t>
            </a:r>
            <a:endParaRPr>
              <a:solidFill>
                <a:schemeClr val="dk1"/>
              </a:solidFill>
              <a:highlight>
                <a:srgbClr val="FFFFFF"/>
              </a:highlight>
            </a:endParaRPr>
          </a:p>
          <a:p>
            <a:pPr indent="0" lvl="0" marL="0" rtl="0" algn="l">
              <a:spcBef>
                <a:spcPts val="1600"/>
              </a:spcBef>
              <a:spcAft>
                <a:spcPts val="0"/>
              </a:spcAft>
              <a:buNone/>
            </a:pPr>
            <a:r>
              <a:rPr b="1" lang="en">
                <a:solidFill>
                  <a:srgbClr val="000000"/>
                </a:solidFill>
              </a:rPr>
              <a:t>Access the Language Video and Printer Guides </a:t>
            </a:r>
            <a:r>
              <a:rPr b="1" lang="en" u="sng">
                <a:solidFill>
                  <a:schemeClr val="hlink"/>
                </a:solidFill>
                <a:hlinkClick r:id="rId3"/>
              </a:rPr>
              <a:t>HERE</a:t>
            </a:r>
            <a:endParaRPr b="1">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59 non-English Languages Guides </a:t>
            </a:r>
            <a:r>
              <a:rPr b="1" lang="en"/>
              <a:t>Available In:</a:t>
            </a:r>
            <a:endParaRPr b="1"/>
          </a:p>
        </p:txBody>
      </p:sp>
      <p:sp>
        <p:nvSpPr>
          <p:cNvPr id="211" name="Google Shape;211;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2" name="Google Shape;212;p37"/>
          <p:cNvPicPr preferRelativeResize="0"/>
          <p:nvPr/>
        </p:nvPicPr>
        <p:blipFill>
          <a:blip r:embed="rId3">
            <a:alphaModFix/>
          </a:blip>
          <a:stretch>
            <a:fillRect/>
          </a:stretch>
        </p:blipFill>
        <p:spPr>
          <a:xfrm>
            <a:off x="0" y="1699073"/>
            <a:ext cx="9143999" cy="232320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8"/>
          <p:cNvSpPr txBox="1"/>
          <p:nvPr>
            <p:ph type="title"/>
          </p:nvPr>
        </p:nvSpPr>
        <p:spPr>
          <a:xfrm>
            <a:off x="311700" y="20415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000000"/>
                </a:solidFill>
              </a:rPr>
              <a:t>Unique ID Number</a:t>
            </a:r>
            <a:endParaRPr b="1">
              <a:solidFill>
                <a:srgbClr val="000000"/>
              </a:solidFill>
            </a:endParaRPr>
          </a:p>
          <a:p>
            <a:pPr indent="0" lvl="0" marL="0" rtl="0" algn="l">
              <a:spcBef>
                <a:spcPts val="1600"/>
              </a:spcBef>
              <a:spcAft>
                <a:spcPts val="0"/>
              </a:spcAft>
              <a:buNone/>
            </a:pPr>
            <a:r>
              <a:t/>
            </a:r>
            <a:endParaRPr/>
          </a:p>
        </p:txBody>
      </p:sp>
      <p:sp>
        <p:nvSpPr>
          <p:cNvPr id="218" name="Google Shape;218;p38"/>
          <p:cNvSpPr txBox="1"/>
          <p:nvPr>
            <p:ph idx="1" type="body"/>
          </p:nvPr>
        </p:nvSpPr>
        <p:spPr>
          <a:xfrm>
            <a:off x="311700" y="100612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b="1" lang="en">
                <a:solidFill>
                  <a:srgbClr val="000000"/>
                </a:solidFill>
              </a:rPr>
              <a:t>ID Response: </a:t>
            </a:r>
            <a:r>
              <a:rPr lang="en">
                <a:solidFill>
                  <a:srgbClr val="000000"/>
                </a:solidFill>
              </a:rPr>
              <a:t>The Census Bureau will be mailing out a postcard that contains a unique Census ID number made up of letters and numbers that is linked to a specific address.  </a:t>
            </a:r>
            <a:endParaRPr>
              <a:solidFill>
                <a:srgbClr val="000000"/>
              </a:solidFill>
            </a:endParaRPr>
          </a:p>
          <a:p>
            <a:pPr indent="-336550" lvl="1" marL="914400" rtl="0" algn="l">
              <a:spcBef>
                <a:spcPts val="0"/>
              </a:spcBef>
              <a:spcAft>
                <a:spcPts val="0"/>
              </a:spcAft>
              <a:buClr>
                <a:srgbClr val="000000"/>
              </a:buClr>
              <a:buSzPts val="1700"/>
              <a:buChar char="○"/>
            </a:pPr>
            <a:r>
              <a:rPr lang="en" sz="1700">
                <a:solidFill>
                  <a:srgbClr val="000000"/>
                </a:solidFill>
              </a:rPr>
              <a:t>When respondents pull up the form online, they will be prompted to input their ID code. </a:t>
            </a:r>
            <a:endParaRPr sz="1700">
              <a:solidFill>
                <a:srgbClr val="000000"/>
              </a:solidFill>
            </a:endParaRPr>
          </a:p>
          <a:p>
            <a:pPr indent="-336550" lvl="1" marL="914400" rtl="0" algn="l">
              <a:spcBef>
                <a:spcPts val="0"/>
              </a:spcBef>
              <a:spcAft>
                <a:spcPts val="0"/>
              </a:spcAft>
              <a:buClr>
                <a:srgbClr val="000000"/>
              </a:buClr>
              <a:buSzPts val="1700"/>
              <a:buChar char="○"/>
            </a:pPr>
            <a:r>
              <a:rPr b="1" lang="en" sz="1700">
                <a:solidFill>
                  <a:srgbClr val="000000"/>
                </a:solidFill>
              </a:rPr>
              <a:t>The code is for one use only.</a:t>
            </a:r>
            <a:endParaRPr b="1" sz="1700">
              <a:solidFill>
                <a:srgbClr val="000000"/>
              </a:solidFill>
            </a:endParaRPr>
          </a:p>
          <a:p>
            <a:pPr indent="-336550" lvl="1" marL="914400" rtl="0" algn="l">
              <a:spcBef>
                <a:spcPts val="0"/>
              </a:spcBef>
              <a:spcAft>
                <a:spcPts val="0"/>
              </a:spcAft>
              <a:buClr>
                <a:srgbClr val="000000"/>
              </a:buClr>
              <a:buSzPts val="1700"/>
              <a:buChar char="○"/>
            </a:pPr>
            <a:r>
              <a:rPr lang="en" sz="1700">
                <a:solidFill>
                  <a:srgbClr val="000000"/>
                </a:solidFill>
              </a:rPr>
              <a:t> If a respondent, does not complete the online process and is timed-out, the respondent will need to sign back in using the same unique Census ID number to fill out the questionnaire from the beginning. </a:t>
            </a:r>
            <a:endParaRPr sz="1700">
              <a:solidFill>
                <a:srgbClr val="000000"/>
              </a:solidFill>
            </a:endParaRPr>
          </a:p>
          <a:p>
            <a:pPr indent="-336550" lvl="1" marL="914400" rtl="0" algn="l">
              <a:spcBef>
                <a:spcPts val="0"/>
              </a:spcBef>
              <a:spcAft>
                <a:spcPts val="0"/>
              </a:spcAft>
              <a:buClr>
                <a:srgbClr val="000000"/>
              </a:buClr>
              <a:buSzPts val="1700"/>
              <a:buChar char="○"/>
            </a:pPr>
            <a:r>
              <a:rPr lang="en" sz="1700">
                <a:solidFill>
                  <a:srgbClr val="000000"/>
                </a:solidFill>
              </a:rPr>
              <a:t>Once a respondent completes their online questionnaire and submits their response, the code will no longer be valid. </a:t>
            </a:r>
            <a:r>
              <a:rPr b="1" lang="en" sz="1700">
                <a:solidFill>
                  <a:srgbClr val="000000"/>
                </a:solidFill>
              </a:rPr>
              <a:t>Should a respondent need to re-do their Census form they will have to use the non-ID path. </a:t>
            </a:r>
            <a:endParaRPr b="1" sz="1700"/>
          </a:p>
          <a:p>
            <a:pPr indent="0" lvl="0" marL="0" rtl="0" algn="l">
              <a:spcBef>
                <a:spcPts val="1600"/>
              </a:spcBef>
              <a:spcAft>
                <a:spcPts val="16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9"/>
          <p:cNvSpPr txBox="1"/>
          <p:nvPr>
            <p:ph type="title"/>
          </p:nvPr>
        </p:nvSpPr>
        <p:spPr>
          <a:xfrm>
            <a:off x="311700" y="2749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Non-ID Response</a:t>
            </a:r>
            <a:endParaRPr b="1"/>
          </a:p>
        </p:txBody>
      </p:sp>
      <p:sp>
        <p:nvSpPr>
          <p:cNvPr id="224" name="Google Shape;224;p39"/>
          <p:cNvSpPr txBox="1"/>
          <p:nvPr>
            <p:ph idx="1" type="body"/>
          </p:nvPr>
        </p:nvSpPr>
        <p:spPr>
          <a:xfrm>
            <a:off x="311700" y="967650"/>
            <a:ext cx="2637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highlight>
                  <a:srgbClr val="FFFF00"/>
                </a:highlight>
              </a:rPr>
              <a:t>I</a:t>
            </a:r>
            <a:r>
              <a:rPr b="1" lang="en" sz="1500">
                <a:solidFill>
                  <a:schemeClr val="dk1"/>
                </a:solidFill>
                <a:highlight>
                  <a:srgbClr val="FFFF00"/>
                </a:highlight>
              </a:rPr>
              <a:t>f respondents do not have an ID number, they will still be able to respond.</a:t>
            </a:r>
            <a:r>
              <a:rPr lang="en" sz="1500">
                <a:solidFill>
                  <a:schemeClr val="dk1"/>
                </a:solidFill>
              </a:rPr>
              <a:t> To do this, they will need to </a:t>
            </a:r>
            <a:r>
              <a:rPr b="1" lang="en" sz="1500">
                <a:solidFill>
                  <a:schemeClr val="dk1"/>
                </a:solidFill>
              </a:rPr>
              <a:t>select the option for “Non-ID Response”.</a:t>
            </a:r>
            <a:r>
              <a:rPr lang="en" sz="1500">
                <a:solidFill>
                  <a:schemeClr val="dk1"/>
                </a:solidFill>
              </a:rPr>
              <a:t> They will be asked for their address. </a:t>
            </a:r>
            <a:endParaRPr sz="1500">
              <a:solidFill>
                <a:schemeClr val="dk1"/>
              </a:solidFill>
            </a:endParaRPr>
          </a:p>
          <a:p>
            <a:pPr indent="0" lvl="0" marL="0" rtl="0" algn="l">
              <a:spcBef>
                <a:spcPts val="1600"/>
              </a:spcBef>
              <a:spcAft>
                <a:spcPts val="1600"/>
              </a:spcAft>
              <a:buNone/>
            </a:pPr>
            <a:r>
              <a:rPr lang="en" sz="1500">
                <a:solidFill>
                  <a:schemeClr val="dk1"/>
                </a:solidFill>
              </a:rPr>
              <a:t>If they don’t have a city style address, they will be asked several location/description questions.</a:t>
            </a:r>
            <a:endParaRPr/>
          </a:p>
        </p:txBody>
      </p:sp>
      <p:pic>
        <p:nvPicPr>
          <p:cNvPr id="225" name="Google Shape;225;p39"/>
          <p:cNvPicPr preferRelativeResize="0"/>
          <p:nvPr/>
        </p:nvPicPr>
        <p:blipFill>
          <a:blip r:embed="rId3">
            <a:alphaModFix/>
          </a:blip>
          <a:stretch>
            <a:fillRect/>
          </a:stretch>
        </p:blipFill>
        <p:spPr>
          <a:xfrm>
            <a:off x="3161775" y="1040200"/>
            <a:ext cx="5906650" cy="3516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Unsure If You Have Been Counted? </a:t>
            </a:r>
            <a:endParaRPr b="1"/>
          </a:p>
        </p:txBody>
      </p:sp>
      <p:sp>
        <p:nvSpPr>
          <p:cNvPr id="231" name="Google Shape;231;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en" sz="2000">
                <a:solidFill>
                  <a:srgbClr val="000000"/>
                </a:solidFill>
              </a:rPr>
              <a:t>If people express to you that they are unsure if others in their home completed the 2020 Census and included them, </a:t>
            </a:r>
            <a:r>
              <a:rPr b="1" lang="en" sz="2000">
                <a:solidFill>
                  <a:srgbClr val="000000"/>
                </a:solidFill>
                <a:highlight>
                  <a:srgbClr val="FFFF00"/>
                </a:highlight>
              </a:rPr>
              <a:t>you should advise them to complete the 2020 Census on their own and include everyone living in their household </a:t>
            </a:r>
            <a:r>
              <a:rPr lang="en" sz="2000">
                <a:solidFill>
                  <a:srgbClr val="000000"/>
                </a:solidFill>
              </a:rPr>
              <a:t>(children, non-relatives, and other families). </a:t>
            </a:r>
            <a:endParaRPr sz="20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The Census Bureau has processes in place to resolve duplicate submissions.</a:t>
            </a:r>
            <a:endParaRPr sz="1800">
              <a:solidFill>
                <a:srgbClr val="000000"/>
              </a:solidFill>
            </a:endParaRPr>
          </a:p>
          <a:p>
            <a:pPr indent="0" lvl="0" marL="457200" rtl="0" algn="l">
              <a:spcBef>
                <a:spcPts val="1600"/>
              </a:spcBef>
              <a:spcAft>
                <a:spcPts val="200"/>
              </a:spcAft>
              <a:buNone/>
            </a:pPr>
            <a:r>
              <a:t/>
            </a:r>
            <a:endParaRPr/>
          </a:p>
        </p:txBody>
      </p:sp>
      <p:pic>
        <p:nvPicPr>
          <p:cNvPr id="232" name="Google Shape;232;p40"/>
          <p:cNvPicPr preferRelativeResize="0"/>
          <p:nvPr/>
        </p:nvPicPr>
        <p:blipFill rotWithShape="1">
          <a:blip r:embed="rId3">
            <a:alphaModFix/>
          </a:blip>
          <a:srcRect b="0" l="0" r="0" t="8475"/>
          <a:stretch/>
        </p:blipFill>
        <p:spPr>
          <a:xfrm>
            <a:off x="7127200" y="3320100"/>
            <a:ext cx="1535050" cy="1671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41"/>
          <p:cNvSpPr txBox="1"/>
          <p:nvPr>
            <p:ph type="ctrTitle"/>
          </p:nvPr>
        </p:nvSpPr>
        <p:spPr>
          <a:xfrm>
            <a:off x="311700" y="1288250"/>
            <a:ext cx="8520600" cy="1848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u="sng"/>
              <a:t>2020 </a:t>
            </a:r>
            <a:r>
              <a:rPr b="1" lang="en" u="sng"/>
              <a:t>Census Questions</a:t>
            </a:r>
            <a:endParaRPr b="1" u="sng"/>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Introduction </a:t>
            </a:r>
            <a:endParaRPr b="1"/>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rPr>
              <a:t>S</a:t>
            </a:r>
            <a:r>
              <a:rPr lang="en" sz="2000">
                <a:solidFill>
                  <a:srgbClr val="000000"/>
                </a:solidFill>
              </a:rPr>
              <a:t>takeholders can support the census in new ways by </a:t>
            </a:r>
            <a:r>
              <a:rPr b="1" lang="en" sz="2000">
                <a:solidFill>
                  <a:srgbClr val="000000"/>
                </a:solidFill>
              </a:rPr>
              <a:t>making electronic devices available to the public to </a:t>
            </a:r>
            <a:r>
              <a:rPr b="1" lang="en" sz="2000">
                <a:solidFill>
                  <a:srgbClr val="000000"/>
                </a:solidFill>
              </a:rPr>
              <a:t>respond</a:t>
            </a:r>
            <a:r>
              <a:rPr lang="en" sz="2000">
                <a:solidFill>
                  <a:srgbClr val="000000"/>
                </a:solidFill>
              </a:rPr>
              <a:t>. </a:t>
            </a:r>
            <a:endParaRPr sz="2000">
              <a:solidFill>
                <a:srgbClr val="000000"/>
              </a:solidFill>
            </a:endParaRPr>
          </a:p>
          <a:p>
            <a:pPr indent="-355600" lvl="0" marL="457200" rtl="0" algn="l">
              <a:spcBef>
                <a:spcPts val="1600"/>
              </a:spcBef>
              <a:spcAft>
                <a:spcPts val="0"/>
              </a:spcAft>
              <a:buClr>
                <a:srgbClr val="000000"/>
              </a:buClr>
              <a:buSzPts val="2000"/>
              <a:buChar char="●"/>
            </a:pPr>
            <a:r>
              <a:rPr lang="en" sz="2000">
                <a:solidFill>
                  <a:srgbClr val="000000"/>
                </a:solidFill>
              </a:rPr>
              <a:t>Guidelines are in place for stakeholders to support a safe and inclusive census.  </a:t>
            </a:r>
            <a:endParaRPr sz="2000">
              <a:solidFill>
                <a:srgbClr val="000000"/>
              </a:solidFill>
            </a:endParaRPr>
          </a:p>
          <a:p>
            <a:pPr indent="-342900" lvl="1" marL="914400" rtl="0" algn="l">
              <a:spcBef>
                <a:spcPts val="0"/>
              </a:spcBef>
              <a:spcAft>
                <a:spcPts val="0"/>
              </a:spcAft>
              <a:buClr>
                <a:srgbClr val="000000"/>
              </a:buClr>
              <a:buSzPts val="1800"/>
              <a:buChar char="○"/>
            </a:pPr>
            <a:r>
              <a:rPr b="1" lang="en" sz="1800">
                <a:solidFill>
                  <a:schemeClr val="dk1"/>
                </a:solidFill>
              </a:rPr>
              <a:t>O</a:t>
            </a:r>
            <a:r>
              <a:rPr b="1" lang="en" sz="1800">
                <a:solidFill>
                  <a:schemeClr val="dk1"/>
                </a:solidFill>
              </a:rPr>
              <a:t>nly the Census Bureau can offer confidentiality protected by law.</a:t>
            </a:r>
            <a:endParaRPr b="1" sz="18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Stakeholders are discouraged from conducting surveys during the 2020 Census so your surveys aren’t confused with the census. </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Partners can provide incentives to respondents for attending a census event and self-responding to the census.  </a:t>
            </a:r>
            <a:endParaRPr sz="2000">
              <a:solidFill>
                <a:srgbClr val="000000"/>
              </a:solidFill>
            </a:endParaRPr>
          </a:p>
        </p:txBody>
      </p:sp>
      <p:pic>
        <p:nvPicPr>
          <p:cNvPr id="70" name="Google Shape;70;p15"/>
          <p:cNvPicPr preferRelativeResize="0"/>
          <p:nvPr/>
        </p:nvPicPr>
        <p:blipFill>
          <a:blip r:embed="rId3">
            <a:alphaModFix/>
          </a:blip>
          <a:stretch>
            <a:fillRect/>
          </a:stretch>
        </p:blipFill>
        <p:spPr>
          <a:xfrm>
            <a:off x="7865372" y="-1"/>
            <a:ext cx="1189678" cy="12518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2020 Census Questions &amp; Why They’re Asked</a:t>
            </a:r>
            <a:endParaRPr b="1"/>
          </a:p>
          <a:p>
            <a:pPr indent="0" lvl="0" marL="0" rtl="0" algn="l">
              <a:spcBef>
                <a:spcPts val="0"/>
              </a:spcBef>
              <a:spcAft>
                <a:spcPts val="0"/>
              </a:spcAft>
              <a:buNone/>
            </a:pPr>
            <a:r>
              <a:t/>
            </a:r>
            <a:endParaRPr/>
          </a:p>
        </p:txBody>
      </p:sp>
      <p:sp>
        <p:nvSpPr>
          <p:cNvPr id="243" name="Google Shape;243;p42"/>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355600" lvl="0" marL="457200" rtl="0" algn="l">
              <a:spcBef>
                <a:spcPts val="1200"/>
              </a:spcBef>
              <a:spcAft>
                <a:spcPts val="0"/>
              </a:spcAft>
              <a:buClr>
                <a:srgbClr val="000000"/>
              </a:buClr>
              <a:buSzPts val="2000"/>
              <a:buChar char="●"/>
            </a:pPr>
            <a:r>
              <a:rPr b="1" lang="en" sz="2000">
                <a:solidFill>
                  <a:srgbClr val="000000"/>
                </a:solidFill>
              </a:rPr>
              <a:t>Names</a:t>
            </a:r>
            <a:endParaRPr b="1" sz="20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To ensure that each household member is counted only once. </a:t>
            </a:r>
            <a:endParaRPr sz="1800">
              <a:solidFill>
                <a:srgbClr val="000000"/>
              </a:solidFill>
            </a:endParaRPr>
          </a:p>
          <a:p>
            <a:pPr indent="-355600" lvl="0" marL="457200" rtl="0" algn="l">
              <a:spcBef>
                <a:spcPts val="0"/>
              </a:spcBef>
              <a:spcAft>
                <a:spcPts val="0"/>
              </a:spcAft>
              <a:buClr>
                <a:srgbClr val="000000"/>
              </a:buClr>
              <a:buSzPts val="2000"/>
              <a:buChar char="●"/>
            </a:pPr>
            <a:r>
              <a:rPr b="1" lang="en" sz="2000">
                <a:solidFill>
                  <a:srgbClr val="000000"/>
                </a:solidFill>
              </a:rPr>
              <a:t>How many people are living or staying at your home on April 1, 2020 </a:t>
            </a:r>
            <a:endParaRPr b="1" sz="2000">
              <a:solidFill>
                <a:srgbClr val="000000"/>
              </a:solidFill>
            </a:endParaRPr>
          </a:p>
          <a:p>
            <a:pPr indent="-355600" lvl="1" marL="914400" rtl="0" algn="l">
              <a:spcBef>
                <a:spcPts val="0"/>
              </a:spcBef>
              <a:spcAft>
                <a:spcPts val="0"/>
              </a:spcAft>
              <a:buClr>
                <a:srgbClr val="000000"/>
              </a:buClr>
              <a:buSzPts val="2000"/>
              <a:buChar char="○"/>
            </a:pPr>
            <a:r>
              <a:rPr lang="en" sz="1800">
                <a:solidFill>
                  <a:srgbClr val="000000"/>
                </a:solidFill>
              </a:rPr>
              <a:t>Census data helps us recognize important trends in our society, such as whether young adults are living with their parents or moving in with roommates. </a:t>
            </a:r>
            <a:endParaRPr sz="2000">
              <a:solidFill>
                <a:srgbClr val="000000"/>
              </a:solidFill>
            </a:endParaRPr>
          </a:p>
          <a:p>
            <a:pPr indent="-355600" lvl="0" marL="457200" rtl="0" algn="l">
              <a:spcBef>
                <a:spcPts val="0"/>
              </a:spcBef>
              <a:spcAft>
                <a:spcPts val="0"/>
              </a:spcAft>
              <a:buClr>
                <a:srgbClr val="000000"/>
              </a:buClr>
              <a:buSzPts val="2000"/>
              <a:buChar char="●"/>
            </a:pPr>
            <a:r>
              <a:rPr b="1" lang="en" sz="2000">
                <a:solidFill>
                  <a:srgbClr val="000000"/>
                </a:solidFill>
              </a:rPr>
              <a:t>Relationship of each person in your home</a:t>
            </a:r>
            <a:endParaRPr sz="2000">
              <a:solidFill>
                <a:srgbClr val="000000"/>
              </a:solidFill>
            </a:endParaRPr>
          </a:p>
          <a:p>
            <a:pPr indent="-355600" lvl="1" marL="914400" rtl="0" algn="l">
              <a:spcBef>
                <a:spcPts val="0"/>
              </a:spcBef>
              <a:spcAft>
                <a:spcPts val="0"/>
              </a:spcAft>
              <a:buClr>
                <a:srgbClr val="000000"/>
              </a:buClr>
              <a:buSzPts val="2000"/>
              <a:buChar char="○"/>
            </a:pPr>
            <a:r>
              <a:rPr lang="en" sz="1800">
                <a:solidFill>
                  <a:srgbClr val="000000"/>
                </a:solidFill>
              </a:rPr>
              <a:t>On the questionnaire, “Person 1” is the “reference person” for the household. Person 1 completes the census and indicates their relationship to everyone in the household.</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2020 Census Questions &amp; Why They’re Asked</a:t>
            </a:r>
            <a:endParaRPr b="1"/>
          </a:p>
          <a:p>
            <a:pPr indent="0" lvl="0" marL="0" rtl="0" algn="l">
              <a:spcBef>
                <a:spcPts val="0"/>
              </a:spcBef>
              <a:spcAft>
                <a:spcPts val="0"/>
              </a:spcAft>
              <a:buNone/>
            </a:pPr>
            <a:r>
              <a:t/>
            </a:r>
            <a:endParaRPr b="1"/>
          </a:p>
        </p:txBody>
      </p:sp>
      <p:sp>
        <p:nvSpPr>
          <p:cNvPr id="249" name="Google Shape;249;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1200"/>
              </a:spcBef>
              <a:spcAft>
                <a:spcPts val="0"/>
              </a:spcAft>
              <a:buClr>
                <a:srgbClr val="000000"/>
              </a:buClr>
              <a:buSzPts val="2000"/>
              <a:buChar char="●"/>
            </a:pPr>
            <a:r>
              <a:rPr b="1" lang="en" sz="2000">
                <a:solidFill>
                  <a:srgbClr val="000000"/>
                </a:solidFill>
              </a:rPr>
              <a:t>Whether the home is owned or rented</a:t>
            </a:r>
            <a:endParaRPr b="1" sz="20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This generates statistics about homeownership and renting to see how the nation’s economy is doing. The data also informs where new houses are built.</a:t>
            </a:r>
            <a:endParaRPr i="1" sz="1800">
              <a:solidFill>
                <a:srgbClr val="000000"/>
              </a:solidFill>
            </a:endParaRPr>
          </a:p>
          <a:p>
            <a:pPr indent="-355600" lvl="0" marL="457200" rtl="0" algn="l">
              <a:spcBef>
                <a:spcPts val="0"/>
              </a:spcBef>
              <a:spcAft>
                <a:spcPts val="0"/>
              </a:spcAft>
              <a:buClr>
                <a:srgbClr val="000000"/>
              </a:buClr>
              <a:buSzPts val="2000"/>
              <a:buChar char="●"/>
            </a:pPr>
            <a:r>
              <a:rPr b="1" lang="en" sz="2000">
                <a:solidFill>
                  <a:srgbClr val="000000"/>
                </a:solidFill>
              </a:rPr>
              <a:t>Sex</a:t>
            </a:r>
            <a:endParaRPr sz="20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Each individual is asked to identify as either male or female. The data is used to enforce rules against gender-based discrimination. Additional options related to sexual orientation and gender identity are not included on the census. </a:t>
            </a:r>
            <a:endParaRPr>
              <a:solidFill>
                <a:srgbClr val="000000"/>
              </a:solidFill>
            </a:endParaRPr>
          </a:p>
          <a:p>
            <a:pPr indent="0" lvl="0" marL="0" rtl="0" algn="l">
              <a:spcBef>
                <a:spcPts val="1200"/>
              </a:spcBef>
              <a:spcAft>
                <a:spcPts val="160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44"/>
          <p:cNvSpPr txBox="1"/>
          <p:nvPr>
            <p:ph type="title"/>
          </p:nvPr>
        </p:nvSpPr>
        <p:spPr>
          <a:xfrm>
            <a:off x="311700" y="188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2020 Census Questions &amp; Why They’re Asked</a:t>
            </a:r>
            <a:endParaRPr b="1"/>
          </a:p>
          <a:p>
            <a:pPr indent="0" lvl="0" marL="0" rtl="0" algn="l">
              <a:spcBef>
                <a:spcPts val="0"/>
              </a:spcBef>
              <a:spcAft>
                <a:spcPts val="0"/>
              </a:spcAft>
              <a:buNone/>
            </a:pPr>
            <a:r>
              <a:t/>
            </a:r>
            <a:endParaRPr b="1"/>
          </a:p>
        </p:txBody>
      </p:sp>
      <p:sp>
        <p:nvSpPr>
          <p:cNvPr id="255" name="Google Shape;255;p44"/>
          <p:cNvSpPr txBox="1"/>
          <p:nvPr>
            <p:ph idx="1" type="body"/>
          </p:nvPr>
        </p:nvSpPr>
        <p:spPr>
          <a:xfrm>
            <a:off x="311700" y="761300"/>
            <a:ext cx="8678100" cy="3416400"/>
          </a:xfrm>
          <a:prstGeom prst="rect">
            <a:avLst/>
          </a:prstGeom>
        </p:spPr>
        <p:txBody>
          <a:bodyPr anchorCtr="0" anchor="t" bIns="91425" lIns="91425" spcFirstLastPara="1" rIns="91425" wrap="square" tIns="91425">
            <a:noAutofit/>
          </a:bodyPr>
          <a:lstStyle/>
          <a:p>
            <a:pPr indent="-342900" lvl="0" marL="457200" rtl="0" algn="l">
              <a:spcBef>
                <a:spcPts val="1200"/>
              </a:spcBef>
              <a:spcAft>
                <a:spcPts val="0"/>
              </a:spcAft>
              <a:buClr>
                <a:srgbClr val="000000"/>
              </a:buClr>
              <a:buSzPts val="1800"/>
              <a:buChar char="●"/>
            </a:pPr>
            <a:r>
              <a:rPr b="1" lang="en">
                <a:solidFill>
                  <a:srgbClr val="000000"/>
                </a:solidFill>
              </a:rPr>
              <a:t>Age and Date of Birth </a:t>
            </a:r>
            <a:endParaRPr>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Age and date of birth questions ensure each person’s age is reported accurately and that each person is counted only once. The data informs plans for new schools, Head Start funding, services for seniors.</a:t>
            </a:r>
            <a:endParaRPr sz="1800">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Race</a:t>
            </a:r>
            <a:endParaRPr>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The census form includes 15 racial categories, or individuals can write in any race not included. The data helps federal agencies monitor compliance with anti-discrimination laws, including the Voting Rights Act and the Civil Rights Act. </a:t>
            </a:r>
            <a:endParaRPr sz="1800">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Whether a person in your home is of Hispanic, Latino, or Spanish origin</a:t>
            </a:r>
            <a:endParaRPr b="1">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Hispanic origin is considered separately from race. This data is also used to ensure compliance with anti-discrimination laws.</a:t>
            </a:r>
            <a:endParaRPr sz="180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45"/>
          <p:cNvSpPr txBox="1"/>
          <p:nvPr>
            <p:ph type="title"/>
          </p:nvPr>
        </p:nvSpPr>
        <p:spPr>
          <a:xfrm>
            <a:off x="311700" y="246100"/>
            <a:ext cx="8520600" cy="572700"/>
          </a:xfrm>
          <a:prstGeom prst="rect">
            <a:avLst/>
          </a:prstGeom>
        </p:spPr>
        <p:txBody>
          <a:bodyPr anchorCtr="0" anchor="t" bIns="91425" lIns="91425" spcFirstLastPara="1" rIns="91425" wrap="square" tIns="91425">
            <a:noAutofit/>
          </a:bodyPr>
          <a:lstStyle/>
          <a:p>
            <a:pPr indent="0" lvl="0" marL="0" rtl="0" algn="l">
              <a:lnSpc>
                <a:spcPct val="140000"/>
              </a:lnSpc>
              <a:spcBef>
                <a:spcPts val="1400"/>
              </a:spcBef>
              <a:spcAft>
                <a:spcPts val="400"/>
              </a:spcAft>
              <a:buNone/>
            </a:pPr>
            <a:r>
              <a:rPr b="1" lang="en">
                <a:highlight>
                  <a:srgbClr val="FFFFFF"/>
                </a:highlight>
              </a:rPr>
              <a:t>How is this person related to Person 1?</a:t>
            </a:r>
            <a:endParaRPr b="1"/>
          </a:p>
        </p:txBody>
      </p:sp>
      <p:sp>
        <p:nvSpPr>
          <p:cNvPr id="261" name="Google Shape;261;p45"/>
          <p:cNvSpPr txBox="1"/>
          <p:nvPr>
            <p:ph idx="1" type="body"/>
          </p:nvPr>
        </p:nvSpPr>
        <p:spPr>
          <a:xfrm>
            <a:off x="311700" y="1090900"/>
            <a:ext cx="81282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The 2020 form says “Person 1” should be someone who pays the rent or owns the home. If nobody meets that description, start by listing any adult living in the household as “Person 1.”</a:t>
            </a:r>
            <a:endParaRPr>
              <a:solidFill>
                <a:srgbClr val="000000"/>
              </a:solidFill>
            </a:endParaRPr>
          </a:p>
          <a:p>
            <a:pPr indent="-330200" lvl="1" marL="914400" rtl="0" algn="l">
              <a:spcBef>
                <a:spcPts val="1600"/>
              </a:spcBef>
              <a:spcAft>
                <a:spcPts val="0"/>
              </a:spcAft>
              <a:buClr>
                <a:srgbClr val="000000"/>
              </a:buClr>
              <a:buSzPts val="1600"/>
              <a:buChar char="○"/>
            </a:pPr>
            <a:r>
              <a:rPr lang="en" sz="1600">
                <a:solidFill>
                  <a:srgbClr val="000000"/>
                </a:solidFill>
              </a:rPr>
              <a:t>Any adult living in the household can be Person 1, work with your household to figure that out. </a:t>
            </a:r>
            <a:endParaRPr sz="1600">
              <a:solidFill>
                <a:srgbClr val="000000"/>
              </a:solidFill>
              <a:highlight>
                <a:srgbClr val="FFFFFF"/>
              </a:highlight>
            </a:endParaRPr>
          </a:p>
          <a:p>
            <a:pPr indent="-342900" lvl="0" marL="457200" rtl="0" algn="l">
              <a:spcBef>
                <a:spcPts val="1600"/>
              </a:spcBef>
              <a:spcAft>
                <a:spcPts val="0"/>
              </a:spcAft>
              <a:buClr>
                <a:srgbClr val="000000"/>
              </a:buClr>
              <a:buSzPts val="1800"/>
              <a:buChar char="●"/>
            </a:pPr>
            <a:r>
              <a:rPr b="1" lang="en">
                <a:solidFill>
                  <a:srgbClr val="000000"/>
                </a:solidFill>
                <a:highlight>
                  <a:srgbClr val="FFFFFF"/>
                </a:highlight>
              </a:rPr>
              <a:t>Options: </a:t>
            </a:r>
            <a:r>
              <a:rPr i="1" lang="en">
                <a:solidFill>
                  <a:srgbClr val="000000"/>
                </a:solidFill>
                <a:highlight>
                  <a:srgbClr val="FFFFFF"/>
                </a:highlight>
              </a:rPr>
              <a:t>Mark ONE box; opposite-sex husband/wife/spouse; opposite-sex unmarried partner; same-sex husband/wife/spouse; same-sex unmarried partner; biological son or daughter; adopted son or daughter; stepson or stepdaughter; brother or sister; father or mother; grandchild; parent-in-law; son-in-law or daughter-in-law; other relative; roommate or housemate; foster child; other </a:t>
            </a:r>
            <a:r>
              <a:rPr i="1" lang="en">
                <a:solidFill>
                  <a:srgbClr val="000000"/>
                </a:solidFill>
                <a:highlight>
                  <a:srgbClr val="FFFFFF"/>
                </a:highlight>
              </a:rPr>
              <a:t>non relative</a:t>
            </a:r>
            <a:r>
              <a:rPr i="1" lang="en">
                <a:solidFill>
                  <a:srgbClr val="000000"/>
                </a:solidFill>
                <a:highlight>
                  <a:srgbClr val="FFFFFF"/>
                </a:highlight>
              </a:rPr>
              <a:t>.</a:t>
            </a:r>
            <a:endParaRPr i="1">
              <a:solidFill>
                <a:srgbClr val="000000"/>
              </a:solidFill>
              <a:highlight>
                <a:srgbClr val="FFFFFF"/>
              </a:highlight>
            </a:endParaRPr>
          </a:p>
        </p:txBody>
      </p:sp>
      <p:pic>
        <p:nvPicPr>
          <p:cNvPr id="262" name="Google Shape;262;p45"/>
          <p:cNvPicPr preferRelativeResize="0"/>
          <p:nvPr/>
        </p:nvPicPr>
        <p:blipFill>
          <a:blip r:embed="rId3">
            <a:alphaModFix/>
          </a:blip>
          <a:stretch>
            <a:fillRect/>
          </a:stretch>
        </p:blipFill>
        <p:spPr>
          <a:xfrm>
            <a:off x="8220063" y="-12"/>
            <a:ext cx="923925" cy="15716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46"/>
          <p:cNvSpPr txBox="1"/>
          <p:nvPr>
            <p:ph type="title"/>
          </p:nvPr>
        </p:nvSpPr>
        <p:spPr>
          <a:xfrm>
            <a:off x="311700" y="416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What is Person 1’s Race</a:t>
            </a:r>
            <a:endParaRPr/>
          </a:p>
        </p:txBody>
      </p:sp>
      <p:sp>
        <p:nvSpPr>
          <p:cNvPr id="268" name="Google Shape;268;p46"/>
          <p:cNvSpPr txBox="1"/>
          <p:nvPr>
            <p:ph idx="1" type="body"/>
          </p:nvPr>
        </p:nvSpPr>
        <p:spPr>
          <a:xfrm>
            <a:off x="311700" y="1208525"/>
            <a:ext cx="56961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Char char="●"/>
            </a:pPr>
            <a:r>
              <a:rPr b="1" lang="en" sz="2000">
                <a:solidFill>
                  <a:schemeClr val="dk1"/>
                </a:solidFill>
                <a:highlight>
                  <a:srgbClr val="FFFFFF"/>
                </a:highlight>
              </a:rPr>
              <a:t>Options: </a:t>
            </a:r>
            <a:r>
              <a:rPr lang="en" sz="2000">
                <a:solidFill>
                  <a:schemeClr val="dk1"/>
                </a:solidFill>
                <a:highlight>
                  <a:srgbClr val="FFFFFF"/>
                </a:highlight>
              </a:rPr>
              <a:t>Mark one or more boxes AND print origins: White; Black or African American; American Indian or Alaska Native; Chinese; Filipino; Asian Indian; Vietnamese; Korean; Japanese; other Asian; Native Hawaiian; Samoan; Chamorro; other Pacific Islander; some other race.</a:t>
            </a:r>
            <a:endParaRPr sz="2000">
              <a:solidFill>
                <a:schemeClr val="dk1"/>
              </a:solidFill>
              <a:highlight>
                <a:srgbClr val="FFFFFF"/>
              </a:highlight>
            </a:endParaRPr>
          </a:p>
          <a:p>
            <a:pPr indent="0" lvl="0" marL="0" rtl="0" algn="l">
              <a:spcBef>
                <a:spcPts val="1600"/>
              </a:spcBef>
              <a:spcAft>
                <a:spcPts val="1600"/>
              </a:spcAft>
              <a:buNone/>
            </a:pPr>
            <a:r>
              <a:t/>
            </a:r>
            <a:endParaRPr i="1" sz="1600">
              <a:solidFill>
                <a:schemeClr val="dk1"/>
              </a:solidFill>
              <a:highlight>
                <a:srgbClr val="FFFFFF"/>
              </a:highlight>
            </a:endParaRPr>
          </a:p>
        </p:txBody>
      </p:sp>
      <p:pic>
        <p:nvPicPr>
          <p:cNvPr id="269" name="Google Shape;269;p46"/>
          <p:cNvPicPr preferRelativeResize="0"/>
          <p:nvPr/>
        </p:nvPicPr>
        <p:blipFill>
          <a:blip r:embed="rId3">
            <a:alphaModFix/>
          </a:blip>
          <a:stretch>
            <a:fillRect/>
          </a:stretch>
        </p:blipFill>
        <p:spPr>
          <a:xfrm>
            <a:off x="6201350" y="311725"/>
            <a:ext cx="2749550" cy="41316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47"/>
          <p:cNvSpPr txBox="1"/>
          <p:nvPr>
            <p:ph type="title"/>
          </p:nvPr>
        </p:nvSpPr>
        <p:spPr>
          <a:xfrm>
            <a:off x="311700" y="296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Is Person 1 of Hispanic, Latino, or Spanish origin?</a:t>
            </a:r>
            <a:endParaRPr b="1"/>
          </a:p>
        </p:txBody>
      </p:sp>
      <p:sp>
        <p:nvSpPr>
          <p:cNvPr id="275" name="Google Shape;275;p47"/>
          <p:cNvSpPr txBox="1"/>
          <p:nvPr>
            <p:ph idx="1" type="body"/>
          </p:nvPr>
        </p:nvSpPr>
        <p:spPr>
          <a:xfrm>
            <a:off x="311700" y="129900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b="1" lang="en">
                <a:solidFill>
                  <a:srgbClr val="000000"/>
                </a:solidFill>
                <a:highlight>
                  <a:srgbClr val="FFFFFF"/>
                </a:highlight>
              </a:rPr>
              <a:t>Hispanic origins are not races. </a:t>
            </a:r>
            <a:endParaRPr b="1">
              <a:solidFill>
                <a:srgbClr val="000000"/>
              </a:solidFill>
              <a:highlight>
                <a:srgbClr val="FFFFFF"/>
              </a:highlight>
            </a:endParaRPr>
          </a:p>
          <a:p>
            <a:pPr indent="-342900" lvl="0" marL="457200" rtl="0" algn="l">
              <a:spcBef>
                <a:spcPts val="0"/>
              </a:spcBef>
              <a:spcAft>
                <a:spcPts val="0"/>
              </a:spcAft>
              <a:buClr>
                <a:srgbClr val="000000"/>
              </a:buClr>
              <a:buSzPts val="1800"/>
              <a:buChar char="●"/>
            </a:pPr>
            <a:r>
              <a:rPr lang="en">
                <a:solidFill>
                  <a:srgbClr val="000000"/>
                </a:solidFill>
                <a:highlight>
                  <a:srgbClr val="FFFFFF"/>
                </a:highlight>
              </a:rPr>
              <a:t>Hispanic origin can be viewed as the heritage, nationality, lineage, or country of birth of the person or the person’s parents or ancestors before arriving in the United States. People who identify as Hispanic, Latino, or Spanish may be any race.</a:t>
            </a:r>
            <a:endParaRPr>
              <a:solidFill>
                <a:srgbClr val="000000"/>
              </a:solidFill>
              <a:highlight>
                <a:srgbClr val="FFFFFF"/>
              </a:highlight>
            </a:endParaRPr>
          </a:p>
          <a:p>
            <a:pPr indent="-342900" lvl="0" marL="457200" rtl="0" algn="l">
              <a:spcBef>
                <a:spcPts val="0"/>
              </a:spcBef>
              <a:spcAft>
                <a:spcPts val="0"/>
              </a:spcAft>
              <a:buClr>
                <a:srgbClr val="000000"/>
              </a:buClr>
              <a:buSzPts val="1800"/>
              <a:buChar char="●"/>
            </a:pPr>
            <a:r>
              <a:rPr b="1" lang="en">
                <a:solidFill>
                  <a:srgbClr val="000000"/>
                </a:solidFill>
                <a:highlight>
                  <a:srgbClr val="FFFFFF"/>
                </a:highlight>
              </a:rPr>
              <a:t>Options:</a:t>
            </a:r>
            <a:r>
              <a:rPr lang="en">
                <a:solidFill>
                  <a:srgbClr val="000000"/>
                </a:solidFill>
                <a:highlight>
                  <a:srgbClr val="FFFFFF"/>
                </a:highlight>
              </a:rPr>
              <a:t> </a:t>
            </a:r>
            <a:endParaRPr>
              <a:solidFill>
                <a:srgbClr val="000000"/>
              </a:solidFill>
              <a:highlight>
                <a:srgbClr val="FFFFFF"/>
              </a:highlight>
            </a:endParaRPr>
          </a:p>
          <a:p>
            <a:pPr indent="-330200" lvl="1" marL="914400" rtl="0" algn="l">
              <a:spcBef>
                <a:spcPts val="0"/>
              </a:spcBef>
              <a:spcAft>
                <a:spcPts val="0"/>
              </a:spcAft>
              <a:buClr>
                <a:srgbClr val="000000"/>
              </a:buClr>
              <a:buSzPts val="1600"/>
              <a:buChar char="○"/>
            </a:pPr>
            <a:r>
              <a:rPr lang="en" sz="1600">
                <a:solidFill>
                  <a:srgbClr val="000000"/>
                </a:solidFill>
                <a:highlight>
                  <a:srgbClr val="FFFFFF"/>
                </a:highlight>
              </a:rPr>
              <a:t>No, not of Hispanic, Latino, or Spanish origin</a:t>
            </a:r>
            <a:endParaRPr sz="1600">
              <a:solidFill>
                <a:srgbClr val="000000"/>
              </a:solidFill>
              <a:highlight>
                <a:srgbClr val="FFFFFF"/>
              </a:highlight>
            </a:endParaRPr>
          </a:p>
          <a:p>
            <a:pPr indent="-330200" lvl="1" marL="914400" rtl="0" algn="l">
              <a:spcBef>
                <a:spcPts val="0"/>
              </a:spcBef>
              <a:spcAft>
                <a:spcPts val="0"/>
              </a:spcAft>
              <a:buClr>
                <a:srgbClr val="000000"/>
              </a:buClr>
              <a:buSzPts val="1600"/>
              <a:buChar char="○"/>
            </a:pPr>
            <a:r>
              <a:rPr lang="en" sz="1600">
                <a:solidFill>
                  <a:srgbClr val="000000"/>
                </a:solidFill>
                <a:highlight>
                  <a:srgbClr val="FFFFFF"/>
                </a:highlight>
              </a:rPr>
              <a:t>Yes, Mexican, Mexican Am., Chicano</a:t>
            </a:r>
            <a:endParaRPr sz="1600">
              <a:solidFill>
                <a:srgbClr val="000000"/>
              </a:solidFill>
              <a:highlight>
                <a:srgbClr val="FFFFFF"/>
              </a:highlight>
            </a:endParaRPr>
          </a:p>
          <a:p>
            <a:pPr indent="-330200" lvl="1" marL="914400" rtl="0" algn="l">
              <a:spcBef>
                <a:spcPts val="0"/>
              </a:spcBef>
              <a:spcAft>
                <a:spcPts val="0"/>
              </a:spcAft>
              <a:buClr>
                <a:srgbClr val="000000"/>
              </a:buClr>
              <a:buSzPts val="1600"/>
              <a:buChar char="○"/>
            </a:pPr>
            <a:r>
              <a:rPr lang="en" sz="1600">
                <a:solidFill>
                  <a:srgbClr val="000000"/>
                </a:solidFill>
                <a:highlight>
                  <a:srgbClr val="FFFFFF"/>
                </a:highlight>
              </a:rPr>
              <a:t>Yes, Puerto Rican</a:t>
            </a:r>
            <a:endParaRPr sz="1600">
              <a:solidFill>
                <a:srgbClr val="000000"/>
              </a:solidFill>
              <a:highlight>
                <a:srgbClr val="FFFFFF"/>
              </a:highlight>
            </a:endParaRPr>
          </a:p>
          <a:p>
            <a:pPr indent="-330200" lvl="1" marL="914400" rtl="0" algn="l">
              <a:spcBef>
                <a:spcPts val="0"/>
              </a:spcBef>
              <a:spcAft>
                <a:spcPts val="0"/>
              </a:spcAft>
              <a:buClr>
                <a:srgbClr val="000000"/>
              </a:buClr>
              <a:buSzPts val="1600"/>
              <a:buChar char="○"/>
            </a:pPr>
            <a:r>
              <a:rPr lang="en" sz="1600">
                <a:solidFill>
                  <a:srgbClr val="000000"/>
                </a:solidFill>
                <a:highlight>
                  <a:srgbClr val="FFFFFF"/>
                </a:highlight>
              </a:rPr>
              <a:t>Yes, Cuban</a:t>
            </a:r>
            <a:endParaRPr sz="1600">
              <a:solidFill>
                <a:srgbClr val="000000"/>
              </a:solidFill>
              <a:highlight>
                <a:srgbClr val="FFFFFF"/>
              </a:highlight>
            </a:endParaRPr>
          </a:p>
          <a:p>
            <a:pPr indent="-330200" lvl="1" marL="914400" rtl="0" algn="l">
              <a:spcBef>
                <a:spcPts val="0"/>
              </a:spcBef>
              <a:spcAft>
                <a:spcPts val="0"/>
              </a:spcAft>
              <a:buClr>
                <a:srgbClr val="000000"/>
              </a:buClr>
              <a:buSzPts val="1600"/>
              <a:buChar char="○"/>
            </a:pPr>
            <a:r>
              <a:rPr lang="en" sz="1600">
                <a:solidFill>
                  <a:srgbClr val="000000"/>
                </a:solidFill>
                <a:highlight>
                  <a:srgbClr val="FFFFFF"/>
                </a:highlight>
              </a:rPr>
              <a:t>Yes, another Hispanic, Latino, or Spanish origin - Print, for example, Salvadoran, Dominican, Colombian, Guatemala, Spaniard, Ecuadorian, etc. </a:t>
            </a:r>
            <a:endParaRPr sz="1600">
              <a:solidFill>
                <a:srgbClr val="000000"/>
              </a:solidFill>
              <a:highlight>
                <a:srgbClr val="FFFFFF"/>
              </a:highlight>
            </a:endParaRPr>
          </a:p>
          <a:p>
            <a:pPr indent="0" lvl="0" marL="0" rtl="0" algn="l">
              <a:spcBef>
                <a:spcPts val="1600"/>
              </a:spcBef>
              <a:spcAft>
                <a:spcPts val="1600"/>
              </a:spcAft>
              <a:buNone/>
            </a:pPr>
            <a:r>
              <a:t/>
            </a:r>
            <a:endParaRPr sz="16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48"/>
          <p:cNvSpPr txBox="1"/>
          <p:nvPr>
            <p:ph type="title"/>
          </p:nvPr>
        </p:nvSpPr>
        <p:spPr>
          <a:xfrm>
            <a:off x="311700" y="398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Is a person required to answer all of the census questions?</a:t>
            </a:r>
            <a:endParaRPr b="1"/>
          </a:p>
        </p:txBody>
      </p:sp>
      <p:sp>
        <p:nvSpPr>
          <p:cNvPr id="281" name="Google Shape;281;p48"/>
          <p:cNvSpPr txBox="1"/>
          <p:nvPr>
            <p:ph idx="1" type="body"/>
          </p:nvPr>
        </p:nvSpPr>
        <p:spPr>
          <a:xfrm>
            <a:off x="311700" y="1433025"/>
            <a:ext cx="8520600" cy="3416400"/>
          </a:xfrm>
          <a:prstGeom prst="rect">
            <a:avLst/>
          </a:prstGeom>
        </p:spPr>
        <p:txBody>
          <a:bodyPr anchorCtr="0" anchor="t" bIns="91425" lIns="91425" spcFirstLastPara="1" rIns="91425" wrap="square" tIns="91425">
            <a:noAutofit/>
          </a:bodyPr>
          <a:lstStyle/>
          <a:p>
            <a:pPr indent="-368300" lvl="0" marL="457200" rtl="0" algn="l">
              <a:lnSpc>
                <a:spcPct val="115000"/>
              </a:lnSpc>
              <a:spcBef>
                <a:spcPts val="1200"/>
              </a:spcBef>
              <a:spcAft>
                <a:spcPts val="0"/>
              </a:spcAft>
              <a:buClr>
                <a:srgbClr val="000000"/>
              </a:buClr>
              <a:buSzPts val="2200"/>
              <a:buChar char="●"/>
            </a:pPr>
            <a:r>
              <a:rPr b="1" lang="en" sz="2200">
                <a:solidFill>
                  <a:srgbClr val="000000"/>
                </a:solidFill>
              </a:rPr>
              <a:t>No.</a:t>
            </a:r>
            <a:r>
              <a:rPr lang="en" sz="2200">
                <a:solidFill>
                  <a:srgbClr val="000000"/>
                </a:solidFill>
              </a:rPr>
              <a:t> If you don’t answer all the questions, </a:t>
            </a:r>
            <a:r>
              <a:rPr lang="en" sz="2200">
                <a:solidFill>
                  <a:srgbClr val="000000"/>
                </a:solidFill>
              </a:rPr>
              <a:t>your form</a:t>
            </a:r>
            <a:r>
              <a:rPr lang="en" sz="2200">
                <a:solidFill>
                  <a:srgbClr val="000000"/>
                </a:solidFill>
              </a:rPr>
              <a:t> can still be submitted.</a:t>
            </a:r>
            <a:endParaRPr sz="2200">
              <a:solidFill>
                <a:srgbClr val="000000"/>
              </a:solidFill>
            </a:endParaRPr>
          </a:p>
          <a:p>
            <a:pPr indent="-368300" lvl="0" marL="457200" rtl="0" algn="l">
              <a:lnSpc>
                <a:spcPct val="115000"/>
              </a:lnSpc>
              <a:spcBef>
                <a:spcPts val="0"/>
              </a:spcBef>
              <a:spcAft>
                <a:spcPts val="0"/>
              </a:spcAft>
              <a:buClr>
                <a:srgbClr val="000000"/>
              </a:buClr>
              <a:buSzPts val="2200"/>
              <a:buChar char="●"/>
            </a:pPr>
            <a:r>
              <a:rPr lang="en" sz="2200">
                <a:solidFill>
                  <a:srgbClr val="000000"/>
                </a:solidFill>
              </a:rPr>
              <a:t>An enumerator may come to your house to collect the missing information. </a:t>
            </a:r>
            <a:endParaRPr sz="2200">
              <a:solidFill>
                <a:srgbClr val="000000"/>
              </a:solidFill>
            </a:endParaRPr>
          </a:p>
          <a:p>
            <a:pPr indent="0" lvl="0" marL="457200" rtl="0" algn="l">
              <a:spcBef>
                <a:spcPts val="200"/>
              </a:spcBef>
              <a:spcAft>
                <a:spcPts val="160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49"/>
          <p:cNvSpPr txBox="1"/>
          <p:nvPr>
            <p:ph type="ctrTitle"/>
          </p:nvPr>
        </p:nvSpPr>
        <p:spPr>
          <a:xfrm>
            <a:off x="311700" y="896250"/>
            <a:ext cx="8520600" cy="33510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1600"/>
              </a:spcAft>
              <a:buNone/>
            </a:pPr>
            <a:r>
              <a:rPr lang="en">
                <a:solidFill>
                  <a:srgbClr val="000000"/>
                </a:solidFill>
              </a:rPr>
              <a:t>There is </a:t>
            </a:r>
            <a:r>
              <a:rPr b="1" lang="en">
                <a:solidFill>
                  <a:srgbClr val="000000"/>
                </a:solidFill>
              </a:rPr>
              <a:t>NO</a:t>
            </a:r>
            <a:r>
              <a:rPr lang="en">
                <a:solidFill>
                  <a:srgbClr val="000000"/>
                </a:solidFill>
              </a:rPr>
              <a:t> citizenship question on the 2020 Census!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5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Track Your Community’s </a:t>
            </a:r>
            <a:r>
              <a:rPr b="1" lang="en" u="sng"/>
              <a:t>Progress!</a:t>
            </a:r>
            <a:endParaRPr b="1" u="sng"/>
          </a:p>
        </p:txBody>
      </p:sp>
      <p:sp>
        <p:nvSpPr>
          <p:cNvPr id="292" name="Google Shape;292;p5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rPr>
              <a:t>The </a:t>
            </a:r>
            <a:r>
              <a:rPr lang="en">
                <a:solidFill>
                  <a:srgbClr val="000000"/>
                </a:solidFill>
              </a:rPr>
              <a:t>Benefits</a:t>
            </a:r>
            <a:r>
              <a:rPr lang="en">
                <a:solidFill>
                  <a:srgbClr val="000000"/>
                </a:solidFill>
              </a:rPr>
              <a:t> of An Online Census</a:t>
            </a:r>
            <a:endParaRPr>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2020 Census Self-Response Rate Map</a:t>
            </a:r>
            <a:endParaRPr b="1"/>
          </a:p>
        </p:txBody>
      </p:sp>
      <p:sp>
        <p:nvSpPr>
          <p:cNvPr id="298" name="Google Shape;298;p5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Beginning on March 20, </a:t>
            </a:r>
            <a:r>
              <a:rPr b="1" lang="en">
                <a:solidFill>
                  <a:srgbClr val="000000"/>
                </a:solidFill>
              </a:rPr>
              <a:t>2020 Census response rates will be available online in near real-time </a:t>
            </a:r>
            <a:r>
              <a:rPr lang="en">
                <a:solidFill>
                  <a:srgbClr val="000000"/>
                </a:solidFill>
              </a:rPr>
              <a:t>to help communities track their response rates. </a:t>
            </a:r>
            <a:endParaRPr>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When partners/Complete Count Committees find self-response is lagging on the map, they can plan events or social media posts to encourage participation.</a:t>
            </a:r>
            <a:endParaRPr sz="1800">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The Response Rate Map will be updated between 3pm and 4pm (EST) daily to reflect response rates from the prior day.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Response rates will be updated daily, 7 days per week, until the end of May 2020.  </a:t>
            </a:r>
            <a:endParaRPr>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From May to the end of July 2020, the map will be updated Monday – Friday only. </a:t>
            </a:r>
            <a:endParaRPr sz="16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Impact!</a:t>
            </a:r>
            <a:endParaRPr b="1"/>
          </a:p>
        </p:txBody>
      </p:sp>
      <p:sp>
        <p:nvSpPr>
          <p:cNvPr id="76" name="Google Shape;76;p16"/>
          <p:cNvSpPr txBox="1"/>
          <p:nvPr>
            <p:ph idx="1" type="body"/>
          </p:nvPr>
        </p:nvSpPr>
        <p:spPr>
          <a:xfrm>
            <a:off x="311700" y="1152475"/>
            <a:ext cx="8226300" cy="34164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Clr>
                <a:srgbClr val="000000"/>
              </a:buClr>
              <a:buSzPts val="2000"/>
              <a:buChar char="●"/>
            </a:pPr>
            <a:r>
              <a:rPr lang="en" sz="2000">
                <a:solidFill>
                  <a:srgbClr val="000000"/>
                </a:solidFill>
              </a:rPr>
              <a:t>Addressing</a:t>
            </a:r>
            <a:r>
              <a:rPr lang="en" sz="2000">
                <a:solidFill>
                  <a:srgbClr val="000000"/>
                </a:solidFill>
              </a:rPr>
              <a:t> the </a:t>
            </a:r>
            <a:r>
              <a:rPr lang="en" sz="2000">
                <a:solidFill>
                  <a:srgbClr val="000000"/>
                </a:solidFill>
              </a:rPr>
              <a:t>digital</a:t>
            </a:r>
            <a:r>
              <a:rPr lang="en" sz="2000">
                <a:solidFill>
                  <a:srgbClr val="000000"/>
                </a:solidFill>
              </a:rPr>
              <a:t> divide. </a:t>
            </a:r>
            <a:endParaRPr sz="2000">
              <a:solidFill>
                <a:srgbClr val="000000"/>
              </a:solidFill>
            </a:endParaRPr>
          </a:p>
          <a:p>
            <a:pPr indent="-355600" lvl="0" marL="457200" rtl="0" algn="l">
              <a:lnSpc>
                <a:spcPct val="150000"/>
              </a:lnSpc>
              <a:spcBef>
                <a:spcPts val="0"/>
              </a:spcBef>
              <a:spcAft>
                <a:spcPts val="0"/>
              </a:spcAft>
              <a:buClr>
                <a:srgbClr val="000000"/>
              </a:buClr>
              <a:buSzPts val="2000"/>
              <a:buChar char="●"/>
            </a:pPr>
            <a:r>
              <a:rPr lang="en" sz="2000">
                <a:solidFill>
                  <a:srgbClr val="000000"/>
                </a:solidFill>
              </a:rPr>
              <a:t>Supporting non-English speakers by accessing the 2020 Census in 12 different languages.</a:t>
            </a:r>
            <a:endParaRPr sz="2000">
              <a:solidFill>
                <a:srgbClr val="000000"/>
              </a:solidFill>
            </a:endParaRPr>
          </a:p>
          <a:p>
            <a:pPr indent="-355600" lvl="0" marL="457200" rtl="0" algn="l">
              <a:lnSpc>
                <a:spcPct val="150000"/>
              </a:lnSpc>
              <a:spcBef>
                <a:spcPts val="0"/>
              </a:spcBef>
              <a:spcAft>
                <a:spcPts val="0"/>
              </a:spcAft>
              <a:buClr>
                <a:srgbClr val="000000"/>
              </a:buClr>
              <a:buSzPts val="2000"/>
              <a:buChar char="●"/>
            </a:pPr>
            <a:r>
              <a:rPr lang="en" sz="2000">
                <a:solidFill>
                  <a:srgbClr val="000000"/>
                </a:solidFill>
              </a:rPr>
              <a:t>Providing access to a computer in a familiar and trusted space. </a:t>
            </a:r>
            <a:endParaRPr sz="2000">
              <a:solidFill>
                <a:srgbClr val="000000"/>
              </a:solidFill>
            </a:endParaRPr>
          </a:p>
          <a:p>
            <a:pPr indent="-355600" lvl="0" marL="457200" rtl="0" algn="l">
              <a:lnSpc>
                <a:spcPct val="150000"/>
              </a:lnSpc>
              <a:spcBef>
                <a:spcPts val="0"/>
              </a:spcBef>
              <a:spcAft>
                <a:spcPts val="0"/>
              </a:spcAft>
              <a:buClr>
                <a:srgbClr val="000000"/>
              </a:buClr>
              <a:buSzPts val="2000"/>
              <a:buChar char="●"/>
            </a:pPr>
            <a:r>
              <a:rPr lang="en" sz="2000">
                <a:solidFill>
                  <a:srgbClr val="000000"/>
                </a:solidFill>
              </a:rPr>
              <a:t>Fair and Inclusive Count </a:t>
            </a:r>
            <a:endParaRPr sz="2000">
              <a:solidFill>
                <a:srgbClr val="000000"/>
              </a:solidFill>
            </a:endParaRPr>
          </a:p>
          <a:p>
            <a:pPr indent="-355600" lvl="1" marL="914400" rtl="0" algn="l">
              <a:lnSpc>
                <a:spcPct val="150000"/>
              </a:lnSpc>
              <a:spcBef>
                <a:spcPts val="0"/>
              </a:spcBef>
              <a:spcAft>
                <a:spcPts val="0"/>
              </a:spcAft>
              <a:buClr>
                <a:srgbClr val="000000"/>
              </a:buClr>
              <a:buSzPts val="2000"/>
              <a:buChar char="○"/>
            </a:pPr>
            <a:r>
              <a:rPr lang="en" sz="2000">
                <a:solidFill>
                  <a:srgbClr val="000000"/>
                </a:solidFill>
              </a:rPr>
              <a:t>Avoiding</a:t>
            </a:r>
            <a:r>
              <a:rPr lang="en" sz="2000">
                <a:solidFill>
                  <a:srgbClr val="000000"/>
                </a:solidFill>
              </a:rPr>
              <a:t> door-to-door </a:t>
            </a:r>
            <a:r>
              <a:rPr lang="en" sz="2000">
                <a:solidFill>
                  <a:srgbClr val="000000"/>
                </a:solidFill>
              </a:rPr>
              <a:t>enumeration which isn’t</a:t>
            </a:r>
            <a:r>
              <a:rPr lang="en" sz="2000">
                <a:solidFill>
                  <a:srgbClr val="000000"/>
                </a:solidFill>
              </a:rPr>
              <a:t> as </a:t>
            </a:r>
            <a:r>
              <a:rPr lang="en" sz="2000">
                <a:solidFill>
                  <a:srgbClr val="000000"/>
                </a:solidFill>
              </a:rPr>
              <a:t>accurate and is expensive. </a:t>
            </a:r>
            <a:endParaRPr sz="2000">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Hard-To-Count “</a:t>
            </a:r>
            <a:r>
              <a:rPr b="1" lang="en"/>
              <a:t>Census Tracts”</a:t>
            </a:r>
            <a:endParaRPr b="1"/>
          </a:p>
        </p:txBody>
      </p:sp>
      <p:sp>
        <p:nvSpPr>
          <p:cNvPr id="304" name="Google Shape;304;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en" sz="2000">
                <a:solidFill>
                  <a:srgbClr val="000000"/>
                </a:solidFill>
              </a:rPr>
              <a:t>Hard-to-count populations are identified through looking at census tracts. </a:t>
            </a:r>
            <a:endParaRPr sz="2000">
              <a:solidFill>
                <a:srgbClr val="000000"/>
              </a:solidFill>
            </a:endParaRPr>
          </a:p>
          <a:p>
            <a:pPr indent="-355600" lvl="1" marL="914400" rtl="0" algn="l">
              <a:lnSpc>
                <a:spcPct val="100000"/>
              </a:lnSpc>
              <a:spcBef>
                <a:spcPts val="0"/>
              </a:spcBef>
              <a:spcAft>
                <a:spcPts val="0"/>
              </a:spcAft>
              <a:buClr>
                <a:srgbClr val="000000"/>
              </a:buClr>
              <a:buSzPts val="2000"/>
              <a:buChar char="○"/>
            </a:pPr>
            <a:r>
              <a:rPr b="1" lang="en" sz="1800">
                <a:solidFill>
                  <a:srgbClr val="000000"/>
                </a:solidFill>
                <a:highlight>
                  <a:schemeClr val="lt1"/>
                </a:highlight>
              </a:rPr>
              <a:t>Hardest to Count (HTC) Tracts are areas that had low response rates in 2010. So areas where </a:t>
            </a:r>
            <a:r>
              <a:rPr b="1" lang="en" sz="1800">
                <a:solidFill>
                  <a:srgbClr val="000000"/>
                </a:solidFill>
                <a:highlight>
                  <a:srgbClr val="FFFF00"/>
                </a:highlight>
              </a:rPr>
              <a:t>mail return rates were 73% or less.</a:t>
            </a:r>
            <a:r>
              <a:rPr lang="en" sz="2000">
                <a:solidFill>
                  <a:srgbClr val="000000"/>
                </a:solidFill>
                <a:highlight>
                  <a:srgbClr val="FFFF00"/>
                </a:highlight>
              </a:rPr>
              <a:t> </a:t>
            </a:r>
            <a:endParaRPr sz="2000">
              <a:solidFill>
                <a:srgbClr val="000000"/>
              </a:solidFill>
              <a:highlight>
                <a:srgbClr val="FFFF00"/>
              </a:highlight>
            </a:endParaRPr>
          </a:p>
          <a:p>
            <a:pPr indent="-355600" lvl="0" marL="457200" rtl="0" algn="l">
              <a:lnSpc>
                <a:spcPct val="100000"/>
              </a:lnSpc>
              <a:spcBef>
                <a:spcPts val="0"/>
              </a:spcBef>
              <a:spcAft>
                <a:spcPts val="0"/>
              </a:spcAft>
              <a:buClr>
                <a:srgbClr val="000000"/>
              </a:buClr>
              <a:buSzPts val="2000"/>
              <a:buChar char="●"/>
            </a:pPr>
            <a:r>
              <a:rPr lang="en" sz="2000">
                <a:solidFill>
                  <a:srgbClr val="000000"/>
                </a:solidFill>
              </a:rPr>
              <a:t>Census Tract are equivalent to a neighborhood established by the Bureau of Census for analyzing populations.  </a:t>
            </a:r>
            <a:endParaRPr sz="2000">
              <a:solidFill>
                <a:srgbClr val="000000"/>
              </a:solidFill>
            </a:endParaRPr>
          </a:p>
          <a:p>
            <a:pPr indent="-355600" lvl="0" marL="457200" rtl="0" algn="l">
              <a:lnSpc>
                <a:spcPct val="100000"/>
              </a:lnSpc>
              <a:spcBef>
                <a:spcPts val="0"/>
              </a:spcBef>
              <a:spcAft>
                <a:spcPts val="0"/>
              </a:spcAft>
              <a:buClr>
                <a:srgbClr val="000000"/>
              </a:buClr>
              <a:buSzPts val="2000"/>
              <a:buChar char="●"/>
            </a:pPr>
            <a:r>
              <a:rPr lang="en" sz="2000">
                <a:solidFill>
                  <a:srgbClr val="000000"/>
                </a:solidFill>
              </a:rPr>
              <a:t>Tracts encompass a population between 2,500 to 8,000 people</a:t>
            </a:r>
            <a:endParaRPr sz="2000">
              <a:solidFill>
                <a:srgbClr val="000000"/>
              </a:solidFill>
            </a:endParaRPr>
          </a:p>
          <a:p>
            <a:pPr indent="0" lvl="0" marL="457200" rtl="0" algn="l">
              <a:lnSpc>
                <a:spcPct val="100000"/>
              </a:lnSpc>
              <a:spcBef>
                <a:spcPts val="0"/>
              </a:spcBef>
              <a:spcAft>
                <a:spcPts val="0"/>
              </a:spcAft>
              <a:buNone/>
            </a:pPr>
            <a:r>
              <a:t/>
            </a:r>
            <a:endParaRPr sz="2000">
              <a:solidFill>
                <a:srgbClr val="000000"/>
              </a:solidFill>
              <a:highlight>
                <a:srgbClr val="FFFFFF"/>
              </a:highlight>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hlink"/>
                </a:solidFill>
                <a:hlinkClick r:id="rId3"/>
              </a:rPr>
              <a:t>How to Use the Response Rates Map</a:t>
            </a:r>
            <a:endParaRPr b="1"/>
          </a:p>
        </p:txBody>
      </p:sp>
      <p:sp>
        <p:nvSpPr>
          <p:cNvPr id="310" name="Google Shape;310;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11" name="Google Shape;311;p53"/>
          <p:cNvPicPr preferRelativeResize="0"/>
          <p:nvPr/>
        </p:nvPicPr>
        <p:blipFill>
          <a:blip r:embed="rId4">
            <a:alphaModFix/>
          </a:blip>
          <a:stretch>
            <a:fillRect/>
          </a:stretch>
        </p:blipFill>
        <p:spPr>
          <a:xfrm>
            <a:off x="1265526" y="1152475"/>
            <a:ext cx="6612926" cy="37797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54"/>
          <p:cNvSpPr txBox="1"/>
          <p:nvPr>
            <p:ph idx="1" type="body"/>
          </p:nvPr>
        </p:nvSpPr>
        <p:spPr>
          <a:xfrm>
            <a:off x="311700" y="1153950"/>
            <a:ext cx="3400800" cy="403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Census Bureau’s </a:t>
            </a:r>
            <a:r>
              <a:rPr b="1" lang="en">
                <a:solidFill>
                  <a:srgbClr val="000000"/>
                </a:solidFill>
              </a:rPr>
              <a:t>ROAM</a:t>
            </a:r>
            <a:r>
              <a:rPr lang="en"/>
              <a:t> </a:t>
            </a:r>
            <a:r>
              <a:rPr lang="en" sz="1100" u="sng">
                <a:solidFill>
                  <a:schemeClr val="hlink"/>
                </a:solidFill>
                <a:hlinkClick r:id="rId3"/>
              </a:rPr>
              <a:t>https://gis-portal.data.census.gov/arcgis/apps/webappviewer/index.html?id=3d16177a12b34c938adcf8c78e8b9699</a:t>
            </a:r>
            <a:endParaRPr/>
          </a:p>
          <a:p>
            <a:pPr indent="0" lvl="0" marL="0" rtl="0" algn="l">
              <a:spcBef>
                <a:spcPts val="1600"/>
              </a:spcBef>
              <a:spcAft>
                <a:spcPts val="1600"/>
              </a:spcAft>
              <a:buNone/>
            </a:pPr>
            <a:r>
              <a:t/>
            </a:r>
            <a:endParaRPr/>
          </a:p>
        </p:txBody>
      </p:sp>
      <p:sp>
        <p:nvSpPr>
          <p:cNvPr id="317" name="Google Shape;317;p54"/>
          <p:cNvSpPr txBox="1"/>
          <p:nvPr>
            <p:ph idx="1" type="body"/>
          </p:nvPr>
        </p:nvSpPr>
        <p:spPr>
          <a:xfrm>
            <a:off x="4725638" y="1153950"/>
            <a:ext cx="3205800" cy="3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HTC 2020 </a:t>
            </a:r>
            <a:r>
              <a:rPr lang="en" sz="1100" u="sng">
                <a:solidFill>
                  <a:schemeClr val="hlink"/>
                </a:solidFill>
                <a:hlinkClick r:id="rId4"/>
              </a:rPr>
              <a:t>https://www.censushardtocountmaps2020.us/</a:t>
            </a:r>
            <a:endParaRPr/>
          </a:p>
          <a:p>
            <a:pPr indent="0" lvl="0" marL="0" rtl="0" algn="l">
              <a:spcBef>
                <a:spcPts val="1600"/>
              </a:spcBef>
              <a:spcAft>
                <a:spcPts val="1600"/>
              </a:spcAft>
              <a:buNone/>
            </a:pPr>
            <a:r>
              <a:t/>
            </a:r>
            <a:endParaRPr/>
          </a:p>
        </p:txBody>
      </p:sp>
      <p:pic>
        <p:nvPicPr>
          <p:cNvPr id="318" name="Google Shape;318;p54"/>
          <p:cNvPicPr preferRelativeResize="0"/>
          <p:nvPr/>
        </p:nvPicPr>
        <p:blipFill>
          <a:blip r:embed="rId5">
            <a:alphaModFix/>
          </a:blip>
          <a:stretch>
            <a:fillRect/>
          </a:stretch>
        </p:blipFill>
        <p:spPr>
          <a:xfrm>
            <a:off x="454130" y="2352151"/>
            <a:ext cx="3115950" cy="2619075"/>
          </a:xfrm>
          <a:prstGeom prst="rect">
            <a:avLst/>
          </a:prstGeom>
          <a:noFill/>
          <a:ln>
            <a:noFill/>
          </a:ln>
        </p:spPr>
      </p:pic>
      <p:pic>
        <p:nvPicPr>
          <p:cNvPr id="319" name="Google Shape;319;p54"/>
          <p:cNvPicPr preferRelativeResize="0"/>
          <p:nvPr/>
        </p:nvPicPr>
        <p:blipFill>
          <a:blip r:embed="rId6">
            <a:alphaModFix/>
          </a:blip>
          <a:stretch>
            <a:fillRect/>
          </a:stretch>
        </p:blipFill>
        <p:spPr>
          <a:xfrm>
            <a:off x="4725650" y="2352151"/>
            <a:ext cx="3205800" cy="2548862"/>
          </a:xfrm>
          <a:prstGeom prst="rect">
            <a:avLst/>
          </a:prstGeom>
          <a:noFill/>
          <a:ln>
            <a:noFill/>
          </a:ln>
        </p:spPr>
      </p:pic>
      <p:sp>
        <p:nvSpPr>
          <p:cNvPr id="320" name="Google Shape;320;p54"/>
          <p:cNvSpPr txBox="1"/>
          <p:nvPr/>
        </p:nvSpPr>
        <p:spPr>
          <a:xfrm>
            <a:off x="396750" y="495925"/>
            <a:ext cx="7863900" cy="3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t>There are 2 map options to track response rates:</a:t>
            </a:r>
            <a:endParaRPr b="1" sz="24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55"/>
          <p:cNvSpPr txBox="1"/>
          <p:nvPr>
            <p:ph type="title"/>
          </p:nvPr>
        </p:nvSpPr>
        <p:spPr>
          <a:xfrm>
            <a:off x="311700" y="16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SLC Counts Resources</a:t>
            </a:r>
            <a:endParaRPr b="1"/>
          </a:p>
        </p:txBody>
      </p:sp>
      <p:sp>
        <p:nvSpPr>
          <p:cNvPr id="326" name="Google Shape;326;p55"/>
          <p:cNvSpPr txBox="1"/>
          <p:nvPr>
            <p:ph idx="1" type="body"/>
          </p:nvPr>
        </p:nvSpPr>
        <p:spPr>
          <a:xfrm>
            <a:off x="4279175" y="3463550"/>
            <a:ext cx="4694700" cy="14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For access to these resources email: </a:t>
            </a:r>
            <a:r>
              <a:rPr b="1" lang="en" u="sng">
                <a:solidFill>
                  <a:schemeClr val="hlink"/>
                </a:solidFill>
                <a:hlinkClick r:id="rId3"/>
              </a:rPr>
              <a:t>hailey.leek@slcgov.com</a:t>
            </a:r>
            <a:r>
              <a:rPr b="1" lang="en">
                <a:solidFill>
                  <a:srgbClr val="000000"/>
                </a:solidFill>
              </a:rPr>
              <a:t> </a:t>
            </a:r>
            <a:endParaRPr b="1">
              <a:solidFill>
                <a:srgbClr val="000000"/>
              </a:solidFill>
            </a:endParaRPr>
          </a:p>
          <a:p>
            <a:pPr indent="0" lvl="0" marL="0" rtl="0" algn="l">
              <a:spcBef>
                <a:spcPts val="1600"/>
              </a:spcBef>
              <a:spcAft>
                <a:spcPts val="1600"/>
              </a:spcAft>
              <a:buNone/>
            </a:pPr>
            <a:r>
              <a:rPr b="1" lang="en">
                <a:solidFill>
                  <a:srgbClr val="000000"/>
                </a:solidFill>
              </a:rPr>
              <a:t>Checkout: </a:t>
            </a:r>
            <a:r>
              <a:rPr b="1" lang="en" u="sng">
                <a:solidFill>
                  <a:schemeClr val="hlink"/>
                </a:solidFill>
                <a:hlinkClick r:id="rId4"/>
              </a:rPr>
              <a:t>slc.gov/census</a:t>
            </a:r>
            <a:r>
              <a:rPr b="1" lang="en">
                <a:solidFill>
                  <a:srgbClr val="000000"/>
                </a:solidFill>
              </a:rPr>
              <a:t> or for Spanish: </a:t>
            </a:r>
            <a:r>
              <a:rPr b="1" lang="en" u="sng">
                <a:solidFill>
                  <a:schemeClr val="hlink"/>
                </a:solidFill>
                <a:hlinkClick r:id="rId5"/>
              </a:rPr>
              <a:t>slc.gov/censo</a:t>
            </a:r>
            <a:r>
              <a:rPr b="1" lang="en">
                <a:solidFill>
                  <a:srgbClr val="000000"/>
                </a:solidFill>
              </a:rPr>
              <a:t> </a:t>
            </a:r>
            <a:endParaRPr b="1">
              <a:solidFill>
                <a:srgbClr val="000000"/>
              </a:solidFill>
            </a:endParaRPr>
          </a:p>
        </p:txBody>
      </p:sp>
      <p:pic>
        <p:nvPicPr>
          <p:cNvPr id="327" name="Google Shape;327;p55"/>
          <p:cNvPicPr preferRelativeResize="0"/>
          <p:nvPr/>
        </p:nvPicPr>
        <p:blipFill>
          <a:blip r:embed="rId6">
            <a:alphaModFix/>
          </a:blip>
          <a:stretch>
            <a:fillRect/>
          </a:stretch>
        </p:blipFill>
        <p:spPr>
          <a:xfrm>
            <a:off x="377477" y="865325"/>
            <a:ext cx="3389145" cy="4278176"/>
          </a:xfrm>
          <a:prstGeom prst="rect">
            <a:avLst/>
          </a:prstGeom>
          <a:noFill/>
          <a:ln>
            <a:noFill/>
          </a:ln>
        </p:spPr>
      </p:pic>
      <p:pic>
        <p:nvPicPr>
          <p:cNvPr id="328" name="Google Shape;328;p55"/>
          <p:cNvPicPr preferRelativeResize="0"/>
          <p:nvPr/>
        </p:nvPicPr>
        <p:blipFill>
          <a:blip r:embed="rId7">
            <a:alphaModFix/>
          </a:blip>
          <a:stretch>
            <a:fillRect/>
          </a:stretch>
        </p:blipFill>
        <p:spPr>
          <a:xfrm>
            <a:off x="5415663" y="161650"/>
            <a:ext cx="2421722" cy="31467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56"/>
          <p:cNvSpPr txBox="1"/>
          <p:nvPr/>
        </p:nvSpPr>
        <p:spPr>
          <a:xfrm>
            <a:off x="5426300" y="2120550"/>
            <a:ext cx="3140100" cy="9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t>Join us!</a:t>
            </a:r>
            <a:endParaRPr b="1" sz="4800"/>
          </a:p>
          <a:p>
            <a:pPr indent="0" lvl="0" marL="0" rtl="0" algn="l">
              <a:spcBef>
                <a:spcPts val="0"/>
              </a:spcBef>
              <a:spcAft>
                <a:spcPts val="0"/>
              </a:spcAft>
              <a:buNone/>
            </a:pPr>
            <a:r>
              <a:t/>
            </a:r>
            <a:endParaRPr b="1" sz="2200"/>
          </a:p>
          <a:p>
            <a:pPr indent="0" lvl="0" marL="0" rtl="0" algn="l">
              <a:spcBef>
                <a:spcPts val="0"/>
              </a:spcBef>
              <a:spcAft>
                <a:spcPts val="0"/>
              </a:spcAft>
              <a:buNone/>
            </a:pPr>
            <a:r>
              <a:t/>
            </a:r>
            <a:endParaRPr b="1" sz="2200"/>
          </a:p>
        </p:txBody>
      </p:sp>
      <p:pic>
        <p:nvPicPr>
          <p:cNvPr id="334" name="Google Shape;334;p56"/>
          <p:cNvPicPr preferRelativeResize="0"/>
          <p:nvPr/>
        </p:nvPicPr>
        <p:blipFill>
          <a:blip r:embed="rId3">
            <a:alphaModFix/>
          </a:blip>
          <a:stretch>
            <a:fillRect/>
          </a:stretch>
        </p:blipFill>
        <p:spPr>
          <a:xfrm>
            <a:off x="310156" y="-41750"/>
            <a:ext cx="3819118"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pic>
        <p:nvPicPr>
          <p:cNvPr id="81" name="Google Shape;81;p17"/>
          <p:cNvPicPr preferRelativeResize="0"/>
          <p:nvPr/>
        </p:nvPicPr>
        <p:blipFill rotWithShape="1">
          <a:blip r:embed="rId3">
            <a:alphaModFix/>
          </a:blip>
          <a:srcRect b="0" l="0" r="0" t="10873"/>
          <a:stretch/>
        </p:blipFill>
        <p:spPr>
          <a:xfrm>
            <a:off x="348050" y="1662400"/>
            <a:ext cx="4152900" cy="2071400"/>
          </a:xfrm>
          <a:prstGeom prst="rect">
            <a:avLst/>
          </a:prstGeom>
          <a:noFill/>
          <a:ln>
            <a:noFill/>
          </a:ln>
        </p:spPr>
      </p:pic>
      <p:pic>
        <p:nvPicPr>
          <p:cNvPr id="82" name="Google Shape;82;p17"/>
          <p:cNvPicPr preferRelativeResize="0"/>
          <p:nvPr/>
        </p:nvPicPr>
        <p:blipFill>
          <a:blip r:embed="rId4">
            <a:alphaModFix/>
          </a:blip>
          <a:stretch>
            <a:fillRect/>
          </a:stretch>
        </p:blipFill>
        <p:spPr>
          <a:xfrm>
            <a:off x="4742013" y="190500"/>
            <a:ext cx="4067175" cy="4762500"/>
          </a:xfrm>
          <a:prstGeom prst="rect">
            <a:avLst/>
          </a:prstGeom>
          <a:noFill/>
          <a:ln>
            <a:noFill/>
          </a:ln>
        </p:spPr>
      </p:pic>
      <p:sp>
        <p:nvSpPr>
          <p:cNvPr id="83" name="Google Shape;83;p17"/>
          <p:cNvSpPr txBox="1"/>
          <p:nvPr/>
        </p:nvSpPr>
        <p:spPr>
          <a:xfrm>
            <a:off x="348050" y="190500"/>
            <a:ext cx="3776400" cy="88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2020 Census Outreach Timeline</a:t>
            </a:r>
            <a:endParaRPr b="1" sz="2800"/>
          </a:p>
        </p:txBody>
      </p:sp>
      <p:cxnSp>
        <p:nvCxnSpPr>
          <p:cNvPr id="84" name="Google Shape;84;p17"/>
          <p:cNvCxnSpPr/>
          <p:nvPr/>
        </p:nvCxnSpPr>
        <p:spPr>
          <a:xfrm>
            <a:off x="4572000" y="389700"/>
            <a:ext cx="0" cy="4364100"/>
          </a:xfrm>
          <a:prstGeom prst="straightConnector1">
            <a:avLst/>
          </a:prstGeom>
          <a:noFill/>
          <a:ln cap="flat" cmpd="sng" w="9525">
            <a:solidFill>
              <a:srgbClr val="3C78D8"/>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387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Census 2020 Overview</a:t>
            </a:r>
            <a:endParaRPr b="1"/>
          </a:p>
        </p:txBody>
      </p:sp>
      <p:sp>
        <p:nvSpPr>
          <p:cNvPr id="90" name="Google Shape;90;p18"/>
          <p:cNvSpPr txBox="1"/>
          <p:nvPr>
            <p:ph idx="1" type="body"/>
          </p:nvPr>
        </p:nvSpPr>
        <p:spPr>
          <a:xfrm>
            <a:off x="311700" y="959775"/>
            <a:ext cx="8520600" cy="34164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1200"/>
              </a:spcBef>
              <a:spcAft>
                <a:spcPts val="0"/>
              </a:spcAft>
              <a:buClr>
                <a:srgbClr val="000000"/>
              </a:buClr>
              <a:buSzPts val="2000"/>
              <a:buChar char="●"/>
            </a:pPr>
            <a:r>
              <a:rPr b="1" lang="en" sz="2000">
                <a:solidFill>
                  <a:srgbClr val="000000"/>
                </a:solidFill>
              </a:rPr>
              <a:t>The decennial census is the most inclusive civic activity in our country, covering every person in every household. </a:t>
            </a:r>
            <a:endParaRPr b="1" i="1" sz="2000">
              <a:solidFill>
                <a:srgbClr val="000000"/>
              </a:solidFill>
            </a:endParaRPr>
          </a:p>
          <a:p>
            <a:pPr indent="-355600" lvl="0" marL="457200" rtl="0" algn="l">
              <a:lnSpc>
                <a:spcPct val="115000"/>
              </a:lnSpc>
              <a:spcBef>
                <a:spcPts val="0"/>
              </a:spcBef>
              <a:spcAft>
                <a:spcPts val="0"/>
              </a:spcAft>
              <a:buClr>
                <a:srgbClr val="000000"/>
              </a:buClr>
              <a:buSzPts val="2000"/>
              <a:buChar char="●"/>
            </a:pPr>
            <a:r>
              <a:rPr lang="en" sz="2000">
                <a:solidFill>
                  <a:srgbClr val="000000"/>
                </a:solidFill>
              </a:rPr>
              <a:t>Mandated by the U.S. Constitution in 1790 (Article I, Section 2). </a:t>
            </a:r>
            <a:endParaRPr sz="2000">
              <a:solidFill>
                <a:srgbClr val="000000"/>
              </a:solidFill>
            </a:endParaRPr>
          </a:p>
          <a:p>
            <a:pPr indent="-355600" lvl="0" marL="457200" rtl="0" algn="l">
              <a:lnSpc>
                <a:spcPct val="115000"/>
              </a:lnSpc>
              <a:spcBef>
                <a:spcPts val="0"/>
              </a:spcBef>
              <a:spcAft>
                <a:spcPts val="0"/>
              </a:spcAft>
              <a:buClr>
                <a:srgbClr val="000000"/>
              </a:buClr>
              <a:buSzPts val="2000"/>
              <a:buChar char="●"/>
            </a:pPr>
            <a:r>
              <a:rPr b="1" lang="en" sz="2000">
                <a:solidFill>
                  <a:srgbClr val="000000"/>
                </a:solidFill>
                <a:highlight>
                  <a:srgbClr val="FFFFFF"/>
                </a:highlight>
              </a:rPr>
              <a:t>April 1 is Census Day</a:t>
            </a:r>
            <a:r>
              <a:rPr lang="en" sz="2000">
                <a:solidFill>
                  <a:srgbClr val="000000"/>
                </a:solidFill>
                <a:highlight>
                  <a:srgbClr val="FFFFFF"/>
                </a:highlight>
              </a:rPr>
              <a:t>, a key reference date for the 2020 Census. When completing the </a:t>
            </a:r>
            <a:r>
              <a:rPr b="1" lang="en" sz="2000">
                <a:solidFill>
                  <a:srgbClr val="000000"/>
                </a:solidFill>
                <a:highlight>
                  <a:srgbClr val="FFFFFF"/>
                </a:highlight>
              </a:rPr>
              <a:t>census</a:t>
            </a:r>
            <a:r>
              <a:rPr lang="en" sz="2000">
                <a:solidFill>
                  <a:srgbClr val="000000"/>
                </a:solidFill>
                <a:highlight>
                  <a:srgbClr val="FFFFFF"/>
                </a:highlight>
              </a:rPr>
              <a:t>, you will include everyone living in your home on </a:t>
            </a:r>
            <a:r>
              <a:rPr b="1" lang="en" sz="2000">
                <a:solidFill>
                  <a:srgbClr val="000000"/>
                </a:solidFill>
                <a:highlight>
                  <a:srgbClr val="FFFFFF"/>
                </a:highlight>
              </a:rPr>
              <a:t>April</a:t>
            </a:r>
            <a:r>
              <a:rPr lang="en" sz="2000">
                <a:solidFill>
                  <a:srgbClr val="000000"/>
                </a:solidFill>
                <a:highlight>
                  <a:srgbClr val="FFFFFF"/>
                </a:highlight>
              </a:rPr>
              <a:t> </a:t>
            </a:r>
            <a:r>
              <a:rPr b="1" lang="en" sz="2000">
                <a:solidFill>
                  <a:srgbClr val="000000"/>
                </a:solidFill>
                <a:highlight>
                  <a:srgbClr val="FFFFFF"/>
                </a:highlight>
              </a:rPr>
              <a:t>1</a:t>
            </a:r>
            <a:r>
              <a:rPr lang="en" sz="2000">
                <a:solidFill>
                  <a:srgbClr val="000000"/>
                </a:solidFill>
                <a:highlight>
                  <a:srgbClr val="FFFFFF"/>
                </a:highlight>
              </a:rPr>
              <a:t>, 2020.</a:t>
            </a:r>
            <a:endParaRPr sz="2000">
              <a:solidFill>
                <a:srgbClr val="000000"/>
              </a:solidFill>
              <a:highlight>
                <a:srgbClr val="FFFFFF"/>
              </a:highlight>
            </a:endParaRPr>
          </a:p>
          <a:p>
            <a:pPr indent="-355600" lvl="1" marL="914400" rtl="0" algn="l">
              <a:lnSpc>
                <a:spcPct val="115000"/>
              </a:lnSpc>
              <a:spcBef>
                <a:spcPts val="0"/>
              </a:spcBef>
              <a:spcAft>
                <a:spcPts val="0"/>
              </a:spcAft>
              <a:buClr>
                <a:srgbClr val="000000"/>
              </a:buClr>
              <a:buSzPts val="2000"/>
              <a:buChar char="○"/>
            </a:pPr>
            <a:r>
              <a:rPr lang="en" sz="2000">
                <a:solidFill>
                  <a:srgbClr val="000000"/>
                </a:solidFill>
              </a:rPr>
              <a:t>Census runs March 12 - July 31, 2020</a:t>
            </a:r>
            <a:endParaRPr sz="2000">
              <a:solidFill>
                <a:srgbClr val="000000"/>
              </a:solidFill>
            </a:endParaRPr>
          </a:p>
          <a:p>
            <a:pPr indent="0" lvl="0" marL="0" rtl="0" algn="l">
              <a:spcBef>
                <a:spcPts val="1600"/>
              </a:spcBef>
              <a:spcAft>
                <a:spcPts val="0"/>
              </a:spcAft>
              <a:buNone/>
            </a:pPr>
            <a:r>
              <a:t/>
            </a:r>
            <a:endParaRPr sz="1700">
              <a:solidFill>
                <a:srgbClr val="000000"/>
              </a:solidFill>
            </a:endParaRPr>
          </a:p>
          <a:p>
            <a:pPr indent="0" lvl="0" marL="914400" rtl="0" algn="l">
              <a:spcBef>
                <a:spcPts val="1600"/>
              </a:spcBef>
              <a:spcAft>
                <a:spcPts val="1600"/>
              </a:spcAft>
              <a:buNone/>
            </a:pPr>
            <a:r>
              <a:t/>
            </a:r>
            <a:endParaRPr>
              <a:solidFill>
                <a:srgbClr val="000000"/>
              </a:solidFill>
            </a:endParaRPr>
          </a:p>
        </p:txBody>
      </p:sp>
      <p:pic>
        <p:nvPicPr>
          <p:cNvPr id="91" name="Google Shape;91;p18"/>
          <p:cNvPicPr preferRelativeResize="0"/>
          <p:nvPr/>
        </p:nvPicPr>
        <p:blipFill>
          <a:blip r:embed="rId3">
            <a:alphaModFix/>
          </a:blip>
          <a:stretch>
            <a:fillRect/>
          </a:stretch>
        </p:blipFill>
        <p:spPr>
          <a:xfrm>
            <a:off x="2892812" y="3809450"/>
            <a:ext cx="3358374" cy="1215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Impact on Utah</a:t>
            </a:r>
            <a:endParaRPr b="1"/>
          </a:p>
        </p:txBody>
      </p:sp>
      <p:sp>
        <p:nvSpPr>
          <p:cNvPr id="97" name="Google Shape;97;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Char char="●"/>
            </a:pPr>
            <a:r>
              <a:rPr lang="en" sz="2000">
                <a:solidFill>
                  <a:schemeClr val="dk1"/>
                </a:solidFill>
              </a:rPr>
              <a:t>Census data determines Utah's seats in the U.S. House of Representatives, how much federal funding our states receives, and our communities access to public schools and hospitals.</a:t>
            </a:r>
            <a:endParaRPr sz="2000">
              <a:solidFill>
                <a:schemeClr val="dk1"/>
              </a:solidFill>
            </a:endParaRPr>
          </a:p>
          <a:p>
            <a:pPr indent="-355600" lvl="1" marL="914400" rtl="0" algn="l">
              <a:spcBef>
                <a:spcPts val="0"/>
              </a:spcBef>
              <a:spcAft>
                <a:spcPts val="0"/>
              </a:spcAft>
              <a:buClr>
                <a:schemeClr val="dk1"/>
              </a:buClr>
              <a:buSzPts val="2000"/>
              <a:buChar char="○"/>
            </a:pPr>
            <a:r>
              <a:rPr b="1" lang="en" sz="2000">
                <a:solidFill>
                  <a:schemeClr val="dk1"/>
                </a:solidFill>
              </a:rPr>
              <a:t>Every person not counted in Utah is a loss of $1,860 per year over the next 10 years.</a:t>
            </a:r>
            <a:endParaRPr b="1" sz="2000">
              <a:solidFill>
                <a:schemeClr val="dk1"/>
              </a:solidFill>
            </a:endParaRPr>
          </a:p>
          <a:p>
            <a:pPr indent="-355600" lvl="1" marL="914400" rtl="0" algn="l">
              <a:spcBef>
                <a:spcPts val="0"/>
              </a:spcBef>
              <a:spcAft>
                <a:spcPts val="0"/>
              </a:spcAft>
              <a:buClr>
                <a:schemeClr val="dk1"/>
              </a:buClr>
              <a:buSzPts val="2000"/>
              <a:buChar char="○"/>
            </a:pPr>
            <a:r>
              <a:rPr lang="en" sz="2000">
                <a:solidFill>
                  <a:schemeClr val="dk1"/>
                </a:solidFill>
              </a:rPr>
              <a:t>That’s $18,600 per person over ten years!</a:t>
            </a:r>
            <a:endParaRPr sz="2000"/>
          </a:p>
        </p:txBody>
      </p:sp>
      <p:pic>
        <p:nvPicPr>
          <p:cNvPr id="98" name="Google Shape;98;p19"/>
          <p:cNvPicPr preferRelativeResize="0"/>
          <p:nvPr/>
        </p:nvPicPr>
        <p:blipFill>
          <a:blip r:embed="rId3">
            <a:alphaModFix/>
          </a:blip>
          <a:stretch>
            <a:fillRect/>
          </a:stretch>
        </p:blipFill>
        <p:spPr>
          <a:xfrm>
            <a:off x="2081550" y="3488325"/>
            <a:ext cx="4980899" cy="1513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Undercounted </a:t>
            </a:r>
            <a:r>
              <a:rPr b="1" lang="en"/>
              <a:t>Populations </a:t>
            </a:r>
            <a:endParaRPr b="1"/>
          </a:p>
        </p:txBody>
      </p:sp>
      <p:sp>
        <p:nvSpPr>
          <p:cNvPr id="104" name="Google Shape;104;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Racial and ethnic minorities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Pe</a:t>
            </a:r>
            <a:r>
              <a:rPr lang="en">
                <a:solidFill>
                  <a:srgbClr val="000000"/>
                </a:solidFill>
              </a:rPr>
              <a:t>rsons</a:t>
            </a:r>
            <a:r>
              <a:rPr lang="en">
                <a:solidFill>
                  <a:srgbClr val="000000"/>
                </a:solidFill>
              </a:rPr>
              <a:t> who do not speak English fluently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Lower income </a:t>
            </a:r>
            <a:r>
              <a:rPr lang="en">
                <a:solidFill>
                  <a:srgbClr val="000000"/>
                </a:solidFill>
              </a:rPr>
              <a:t>persons</a:t>
            </a:r>
            <a:r>
              <a:rPr lang="en">
                <a:solidFill>
                  <a:srgbClr val="000000"/>
                </a:solidFill>
              </a:rPr>
              <a:t>/renters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Homeless </a:t>
            </a:r>
            <a:r>
              <a:rPr lang="en">
                <a:solidFill>
                  <a:srgbClr val="000000"/>
                </a:solidFill>
              </a:rPr>
              <a:t>persons</a:t>
            </a:r>
            <a:r>
              <a:rPr lang="en">
                <a:solidFill>
                  <a:srgbClr val="000000"/>
                </a:solidFill>
              </a:rPr>
              <a:t>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Undocumented immigrants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Young mobile persons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Children (ages 0-4)</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Persons who are angry at and/or distrust the government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LGBTQ persons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College students</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Call to Action!</a:t>
            </a:r>
            <a:endParaRPr b="1"/>
          </a:p>
        </p:txBody>
      </p:sp>
      <p:sp>
        <p:nvSpPr>
          <p:cNvPr id="110" name="Google Shape;110;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b="1" lang="en" sz="2000">
                <a:solidFill>
                  <a:srgbClr val="000000"/>
                </a:solidFill>
              </a:rPr>
              <a:t>Provide access to computers and tablets for on-the-spot access to the 2020 Census website.</a:t>
            </a:r>
            <a:endParaRPr b="1" sz="2000">
              <a:solidFill>
                <a:srgbClr val="000000"/>
              </a:solidFill>
            </a:endParaRPr>
          </a:p>
          <a:p>
            <a:pPr indent="-355600" lvl="2" marL="1371600" rtl="0" algn="l">
              <a:spcBef>
                <a:spcPts val="0"/>
              </a:spcBef>
              <a:spcAft>
                <a:spcPts val="0"/>
              </a:spcAft>
              <a:buClr>
                <a:srgbClr val="000000"/>
              </a:buClr>
              <a:buSzPts val="2000"/>
              <a:buChar char="■"/>
            </a:pPr>
            <a:r>
              <a:rPr lang="en" sz="2000" u="sng">
                <a:solidFill>
                  <a:schemeClr val="hlink"/>
                </a:solidFill>
                <a:hlinkClick r:id="rId3"/>
              </a:rPr>
              <a:t>my2020census.gov </a:t>
            </a:r>
            <a:r>
              <a:rPr b="1" lang="en" sz="2000">
                <a:solidFill>
                  <a:srgbClr val="000000"/>
                </a:solidFill>
              </a:rPr>
              <a:t> </a:t>
            </a:r>
            <a:r>
              <a:rPr lang="en" sz="2000">
                <a:solidFill>
                  <a:srgbClr val="000000"/>
                </a:solidFill>
              </a:rPr>
              <a:t> </a:t>
            </a:r>
            <a:endParaRPr sz="2000">
              <a:solidFill>
                <a:srgbClr val="000000"/>
              </a:solidFill>
            </a:endParaRPr>
          </a:p>
          <a:p>
            <a:pPr indent="-355600" lvl="0" marL="457200" rtl="0" algn="l">
              <a:spcBef>
                <a:spcPts val="0"/>
              </a:spcBef>
              <a:spcAft>
                <a:spcPts val="0"/>
              </a:spcAft>
              <a:buClr>
                <a:srgbClr val="000000"/>
              </a:buClr>
              <a:buSzPts val="2000"/>
              <a:buChar char="●"/>
            </a:pPr>
            <a:r>
              <a:rPr b="1" lang="en" sz="2000">
                <a:solidFill>
                  <a:srgbClr val="000000"/>
                </a:solidFill>
              </a:rPr>
              <a:t>Talk about the 2020 Census! </a:t>
            </a:r>
            <a:r>
              <a:rPr lang="en" sz="2000">
                <a:solidFill>
                  <a:srgbClr val="000000"/>
                </a:solidFill>
              </a:rPr>
              <a:t>D</a:t>
            </a:r>
            <a:r>
              <a:rPr lang="en" sz="2000">
                <a:solidFill>
                  <a:srgbClr val="000000"/>
                </a:solidFill>
              </a:rPr>
              <a:t>istribute content on your social media accounts, in your newsletters, on your website or hang up a poster. </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Please report misinformation and disinformation to </a:t>
            </a:r>
            <a:r>
              <a:rPr lang="en" sz="2000" u="sng">
                <a:solidFill>
                  <a:schemeClr val="hlink"/>
                </a:solidFill>
                <a:hlinkClick r:id="rId4"/>
              </a:rPr>
              <a:t>rumors@census.gov</a:t>
            </a:r>
            <a:r>
              <a:rPr lang="en" sz="2000">
                <a:solidFill>
                  <a:srgbClr val="000000"/>
                </a:solidFill>
              </a:rPr>
              <a:t>. </a:t>
            </a:r>
            <a:endParaRPr sz="2000">
              <a:solidFill>
                <a:srgbClr val="000000"/>
              </a:solidFill>
            </a:endParaRPr>
          </a:p>
        </p:txBody>
      </p:sp>
      <p:pic>
        <p:nvPicPr>
          <p:cNvPr id="111" name="Google Shape;111;p21"/>
          <p:cNvPicPr preferRelativeResize="0"/>
          <p:nvPr/>
        </p:nvPicPr>
        <p:blipFill>
          <a:blip r:embed="rId5">
            <a:alphaModFix/>
          </a:blip>
          <a:stretch>
            <a:fillRect/>
          </a:stretch>
        </p:blipFill>
        <p:spPr>
          <a:xfrm>
            <a:off x="7088875" y="3363475"/>
            <a:ext cx="2055125" cy="1780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