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300" r:id="rId3"/>
    <p:sldId id="279" r:id="rId4"/>
    <p:sldId id="288" r:id="rId5"/>
    <p:sldId id="287" r:id="rId6"/>
    <p:sldId id="258" r:id="rId7"/>
    <p:sldId id="259" r:id="rId8"/>
    <p:sldId id="289" r:id="rId9"/>
    <p:sldId id="260" r:id="rId10"/>
    <p:sldId id="261" r:id="rId11"/>
    <p:sldId id="262" r:id="rId12"/>
    <p:sldId id="263" r:id="rId13"/>
    <p:sldId id="264" r:id="rId14"/>
    <p:sldId id="290" r:id="rId15"/>
    <p:sldId id="291" r:id="rId16"/>
    <p:sldId id="292" r:id="rId17"/>
    <p:sldId id="299" r:id="rId18"/>
    <p:sldId id="301" r:id="rId19"/>
    <p:sldId id="293" r:id="rId20"/>
    <p:sldId id="294" r:id="rId21"/>
    <p:sldId id="295" r:id="rId22"/>
    <p:sldId id="296" r:id="rId23"/>
    <p:sldId id="302" r:id="rId24"/>
    <p:sldId id="297" r:id="rId25"/>
    <p:sldId id="298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B7BFC-A92E-43B0-A73F-FE8C598F0DE1}" v="21" dt="2023-08-28T19:31:05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A1406-A7D0-4138-B3CD-8B3029EBC2A5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52BD74-2A1E-49EF-B58B-CD60894611CB}">
      <dgm:prSet phldrT="[Text]"/>
      <dgm:spPr/>
      <dgm:t>
        <a:bodyPr/>
        <a:lstStyle/>
        <a:p>
          <a:r>
            <a:rPr lang="en-US" dirty="0"/>
            <a:t>350 employees</a:t>
          </a:r>
        </a:p>
      </dgm:t>
    </dgm:pt>
    <dgm:pt modelId="{5C813336-B478-4346-B4EF-D124AB7FB058}" type="parTrans" cxnId="{AF7B4341-5FDC-4527-96BC-5453BDBEE446}">
      <dgm:prSet/>
      <dgm:spPr/>
      <dgm:t>
        <a:bodyPr/>
        <a:lstStyle/>
        <a:p>
          <a:endParaRPr lang="en-US"/>
        </a:p>
      </dgm:t>
    </dgm:pt>
    <dgm:pt modelId="{D441966E-787B-4852-A4C2-FC63E47558E7}" type="sibTrans" cxnId="{AF7B4341-5FDC-4527-96BC-5453BDBEE446}">
      <dgm:prSet/>
      <dgm:spPr/>
      <dgm:t>
        <a:bodyPr/>
        <a:lstStyle/>
        <a:p>
          <a:endParaRPr lang="en-US"/>
        </a:p>
      </dgm:t>
    </dgm:pt>
    <dgm:pt modelId="{4FF97728-7BF0-4857-943E-77F2AFC999C6}">
      <dgm:prSet phldrT="[Text]"/>
      <dgm:spPr/>
      <dgm:t>
        <a:bodyPr/>
        <a:lstStyle/>
        <a:p>
          <a:r>
            <a:rPr lang="en-US" dirty="0"/>
            <a:t>14 Fire Stations</a:t>
          </a:r>
        </a:p>
      </dgm:t>
    </dgm:pt>
    <dgm:pt modelId="{118AB02C-612D-4E12-AE15-B6622CE78435}" type="parTrans" cxnId="{CC43938B-581B-414F-AF54-3623E14E457D}">
      <dgm:prSet/>
      <dgm:spPr/>
      <dgm:t>
        <a:bodyPr/>
        <a:lstStyle/>
        <a:p>
          <a:endParaRPr lang="en-US"/>
        </a:p>
      </dgm:t>
    </dgm:pt>
    <dgm:pt modelId="{28B4D3F3-3A28-4538-8CBB-C521A11A8008}" type="sibTrans" cxnId="{CC43938B-581B-414F-AF54-3623E14E457D}">
      <dgm:prSet/>
      <dgm:spPr/>
      <dgm:t>
        <a:bodyPr/>
        <a:lstStyle/>
        <a:p>
          <a:endParaRPr lang="en-US"/>
        </a:p>
      </dgm:t>
    </dgm:pt>
    <dgm:pt modelId="{E79C7478-3C8C-4736-AEF0-FECFD6DF9EF4}">
      <dgm:prSet phldrT="[Text]"/>
      <dgm:spPr/>
      <dgm:t>
        <a:bodyPr/>
        <a:lstStyle/>
        <a:p>
          <a:r>
            <a:rPr lang="en-US" dirty="0"/>
            <a:t>3 trucks</a:t>
          </a:r>
          <a:br>
            <a:rPr lang="en-US" dirty="0"/>
          </a:br>
          <a:r>
            <a:rPr lang="en-US" dirty="0"/>
            <a:t>12 engines</a:t>
          </a:r>
          <a:br>
            <a:rPr lang="en-US" dirty="0"/>
          </a:br>
          <a:r>
            <a:rPr lang="en-US" dirty="0"/>
            <a:t>2 </a:t>
          </a:r>
          <a:r>
            <a:rPr lang="en-US" dirty="0" err="1"/>
            <a:t>quints</a:t>
          </a:r>
          <a:br>
            <a:rPr lang="en-US" dirty="0"/>
          </a:br>
          <a:r>
            <a:rPr lang="en-US" dirty="0"/>
            <a:t>4 ARFF</a:t>
          </a:r>
          <a:br>
            <a:rPr lang="en-US" dirty="0"/>
          </a:br>
          <a:r>
            <a:rPr lang="en-US" dirty="0"/>
            <a:t>3 light medical</a:t>
          </a:r>
        </a:p>
        <a:p>
          <a:r>
            <a:rPr lang="en-US" dirty="0"/>
            <a:t>3 CHAT</a:t>
          </a:r>
        </a:p>
      </dgm:t>
    </dgm:pt>
    <dgm:pt modelId="{8FD5322A-D237-42F3-838F-ECBBE5C9F306}" type="parTrans" cxnId="{62CB9D54-AD28-48B8-992E-47C6F2AF546B}">
      <dgm:prSet/>
      <dgm:spPr/>
      <dgm:t>
        <a:bodyPr/>
        <a:lstStyle/>
        <a:p>
          <a:endParaRPr lang="en-US"/>
        </a:p>
      </dgm:t>
    </dgm:pt>
    <dgm:pt modelId="{7AB425FC-D545-4AFB-9CF6-948472DB615F}" type="sibTrans" cxnId="{62CB9D54-AD28-48B8-992E-47C6F2AF546B}">
      <dgm:prSet/>
      <dgm:spPr/>
      <dgm:t>
        <a:bodyPr/>
        <a:lstStyle/>
        <a:p>
          <a:endParaRPr lang="en-US"/>
        </a:p>
      </dgm:t>
    </dgm:pt>
    <dgm:pt modelId="{BA349E44-DB70-4779-9B74-7C4B29EA3048}">
      <dgm:prSet phldrT="[Text]"/>
      <dgm:spPr/>
      <dgm:t>
        <a:bodyPr/>
        <a:lstStyle/>
        <a:p>
          <a:r>
            <a:rPr lang="en-US" dirty="0"/>
            <a:t>ISO Class 1</a:t>
          </a:r>
        </a:p>
      </dgm:t>
    </dgm:pt>
    <dgm:pt modelId="{070A6185-C27B-4A57-861F-E0F43AEC1C07}" type="parTrans" cxnId="{4E143DF7-9A40-4904-A6C3-E9D2B0462904}">
      <dgm:prSet/>
      <dgm:spPr/>
      <dgm:t>
        <a:bodyPr/>
        <a:lstStyle/>
        <a:p>
          <a:endParaRPr lang="en-US"/>
        </a:p>
      </dgm:t>
    </dgm:pt>
    <dgm:pt modelId="{0397F438-F58E-4FA5-AB77-C4945E09EF1F}" type="sibTrans" cxnId="{4E143DF7-9A40-4904-A6C3-E9D2B0462904}">
      <dgm:prSet/>
      <dgm:spPr/>
      <dgm:t>
        <a:bodyPr/>
        <a:lstStyle/>
        <a:p>
          <a:endParaRPr lang="en-US"/>
        </a:p>
      </dgm:t>
    </dgm:pt>
    <dgm:pt modelId="{A957F518-140B-4A9A-A185-07FD3B19674E}">
      <dgm:prSet phldrT="[Text]"/>
      <dgm:spPr/>
      <dgm:t>
        <a:bodyPr/>
        <a:lstStyle/>
        <a:p>
          <a:r>
            <a:rPr lang="en-US" dirty="0"/>
            <a:t>HazMat</a:t>
          </a:r>
          <a:br>
            <a:rPr lang="en-US" dirty="0"/>
          </a:br>
          <a:r>
            <a:rPr lang="en-US" dirty="0"/>
            <a:t>Heavy Rescue</a:t>
          </a:r>
          <a:br>
            <a:rPr lang="en-US" dirty="0"/>
          </a:br>
          <a:r>
            <a:rPr lang="en-US" dirty="0"/>
            <a:t>Swift Water</a:t>
          </a:r>
          <a:br>
            <a:rPr lang="en-US" dirty="0"/>
          </a:br>
          <a:r>
            <a:rPr lang="en-US" dirty="0"/>
            <a:t>ARFF</a:t>
          </a:r>
        </a:p>
      </dgm:t>
    </dgm:pt>
    <dgm:pt modelId="{BF4E8B97-3708-4DF9-A286-A1EB6C43EEAD}" type="parTrans" cxnId="{BDF977CA-C62B-4559-8809-1DBF80919CDF}">
      <dgm:prSet/>
      <dgm:spPr/>
      <dgm:t>
        <a:bodyPr/>
        <a:lstStyle/>
        <a:p>
          <a:endParaRPr lang="en-US"/>
        </a:p>
      </dgm:t>
    </dgm:pt>
    <dgm:pt modelId="{E1946E18-2712-4B72-B35D-1F1147E0134B}" type="sibTrans" cxnId="{BDF977CA-C62B-4559-8809-1DBF80919CDF}">
      <dgm:prSet/>
      <dgm:spPr/>
      <dgm:t>
        <a:bodyPr/>
        <a:lstStyle/>
        <a:p>
          <a:endParaRPr lang="en-US"/>
        </a:p>
      </dgm:t>
    </dgm:pt>
    <dgm:pt modelId="{DAA9EFE0-FD68-41C3-8372-8034B4979B4A}" type="pres">
      <dgm:prSet presAssocID="{8A2A1406-A7D0-4138-B3CD-8B3029EBC2A5}" presName="diagram" presStyleCnt="0">
        <dgm:presLayoutVars>
          <dgm:dir/>
          <dgm:resizeHandles val="exact"/>
        </dgm:presLayoutVars>
      </dgm:prSet>
      <dgm:spPr/>
    </dgm:pt>
    <dgm:pt modelId="{A7A86006-6BF6-4D8E-9EE5-7E92EE96ADF1}" type="pres">
      <dgm:prSet presAssocID="{A352BD74-2A1E-49EF-B58B-CD60894611CB}" presName="node" presStyleLbl="node1" presStyleIdx="0" presStyleCnt="5">
        <dgm:presLayoutVars>
          <dgm:bulletEnabled val="1"/>
        </dgm:presLayoutVars>
      </dgm:prSet>
      <dgm:spPr/>
    </dgm:pt>
    <dgm:pt modelId="{21CA38F5-097C-4F3B-B24D-EDB9E1FF2B14}" type="pres">
      <dgm:prSet presAssocID="{D441966E-787B-4852-A4C2-FC63E47558E7}" presName="sibTrans" presStyleCnt="0"/>
      <dgm:spPr/>
    </dgm:pt>
    <dgm:pt modelId="{A6675F0F-B729-4761-9EA0-C7FBF124B525}" type="pres">
      <dgm:prSet presAssocID="{4FF97728-7BF0-4857-943E-77F2AFC999C6}" presName="node" presStyleLbl="node1" presStyleIdx="1" presStyleCnt="5">
        <dgm:presLayoutVars>
          <dgm:bulletEnabled val="1"/>
        </dgm:presLayoutVars>
      </dgm:prSet>
      <dgm:spPr/>
    </dgm:pt>
    <dgm:pt modelId="{C25742C1-DB70-4D48-B43D-9597BD5A014E}" type="pres">
      <dgm:prSet presAssocID="{28B4D3F3-3A28-4538-8CBB-C521A11A8008}" presName="sibTrans" presStyleCnt="0"/>
      <dgm:spPr/>
    </dgm:pt>
    <dgm:pt modelId="{2C4BD355-6BB4-4CCF-975C-74299960D462}" type="pres">
      <dgm:prSet presAssocID="{E79C7478-3C8C-4736-AEF0-FECFD6DF9EF4}" presName="node" presStyleLbl="node1" presStyleIdx="2" presStyleCnt="5">
        <dgm:presLayoutVars>
          <dgm:bulletEnabled val="1"/>
        </dgm:presLayoutVars>
      </dgm:prSet>
      <dgm:spPr/>
    </dgm:pt>
    <dgm:pt modelId="{FBACFCE3-AADE-4410-967A-F05FE91EB571}" type="pres">
      <dgm:prSet presAssocID="{7AB425FC-D545-4AFB-9CF6-948472DB615F}" presName="sibTrans" presStyleCnt="0"/>
      <dgm:spPr/>
    </dgm:pt>
    <dgm:pt modelId="{E840CA87-3C03-4A93-9EDF-B9205CC76239}" type="pres">
      <dgm:prSet presAssocID="{A957F518-140B-4A9A-A185-07FD3B19674E}" presName="node" presStyleLbl="node1" presStyleIdx="3" presStyleCnt="5">
        <dgm:presLayoutVars>
          <dgm:bulletEnabled val="1"/>
        </dgm:presLayoutVars>
      </dgm:prSet>
      <dgm:spPr/>
    </dgm:pt>
    <dgm:pt modelId="{CF95C91A-AB7D-4A16-8937-59675ECB1A91}" type="pres">
      <dgm:prSet presAssocID="{E1946E18-2712-4B72-B35D-1F1147E0134B}" presName="sibTrans" presStyleCnt="0"/>
      <dgm:spPr/>
    </dgm:pt>
    <dgm:pt modelId="{A3B7BEB2-476C-426D-8190-CD01421279A9}" type="pres">
      <dgm:prSet presAssocID="{BA349E44-DB70-4779-9B74-7C4B29EA3048}" presName="node" presStyleLbl="node1" presStyleIdx="4" presStyleCnt="5">
        <dgm:presLayoutVars>
          <dgm:bulletEnabled val="1"/>
        </dgm:presLayoutVars>
      </dgm:prSet>
      <dgm:spPr/>
    </dgm:pt>
  </dgm:ptLst>
  <dgm:cxnLst>
    <dgm:cxn modelId="{B2675C30-CCB0-471F-8604-2D2140675623}" type="presOf" srcId="{BA349E44-DB70-4779-9B74-7C4B29EA3048}" destId="{A3B7BEB2-476C-426D-8190-CD01421279A9}" srcOrd="0" destOrd="0" presId="urn:microsoft.com/office/officeart/2005/8/layout/default"/>
    <dgm:cxn modelId="{AF7B4341-5FDC-4527-96BC-5453BDBEE446}" srcId="{8A2A1406-A7D0-4138-B3CD-8B3029EBC2A5}" destId="{A352BD74-2A1E-49EF-B58B-CD60894611CB}" srcOrd="0" destOrd="0" parTransId="{5C813336-B478-4346-B4EF-D124AB7FB058}" sibTransId="{D441966E-787B-4852-A4C2-FC63E47558E7}"/>
    <dgm:cxn modelId="{393A6F4C-8D57-4395-8152-A9888162B1C2}" type="presOf" srcId="{4FF97728-7BF0-4857-943E-77F2AFC999C6}" destId="{A6675F0F-B729-4761-9EA0-C7FBF124B525}" srcOrd="0" destOrd="0" presId="urn:microsoft.com/office/officeart/2005/8/layout/default"/>
    <dgm:cxn modelId="{62CB9D54-AD28-48B8-992E-47C6F2AF546B}" srcId="{8A2A1406-A7D0-4138-B3CD-8B3029EBC2A5}" destId="{E79C7478-3C8C-4736-AEF0-FECFD6DF9EF4}" srcOrd="2" destOrd="0" parTransId="{8FD5322A-D237-42F3-838F-ECBBE5C9F306}" sibTransId="{7AB425FC-D545-4AFB-9CF6-948472DB615F}"/>
    <dgm:cxn modelId="{85C4596C-970D-420D-8397-F75BABF88EE3}" type="presOf" srcId="{A352BD74-2A1E-49EF-B58B-CD60894611CB}" destId="{A7A86006-6BF6-4D8E-9EE5-7E92EE96ADF1}" srcOrd="0" destOrd="0" presId="urn:microsoft.com/office/officeart/2005/8/layout/default"/>
    <dgm:cxn modelId="{774C187A-FA01-48D3-9784-613C0220E992}" type="presOf" srcId="{A957F518-140B-4A9A-A185-07FD3B19674E}" destId="{E840CA87-3C03-4A93-9EDF-B9205CC76239}" srcOrd="0" destOrd="0" presId="urn:microsoft.com/office/officeart/2005/8/layout/default"/>
    <dgm:cxn modelId="{CC43938B-581B-414F-AF54-3623E14E457D}" srcId="{8A2A1406-A7D0-4138-B3CD-8B3029EBC2A5}" destId="{4FF97728-7BF0-4857-943E-77F2AFC999C6}" srcOrd="1" destOrd="0" parTransId="{118AB02C-612D-4E12-AE15-B6622CE78435}" sibTransId="{28B4D3F3-3A28-4538-8CBB-C521A11A8008}"/>
    <dgm:cxn modelId="{203C7A8E-8D9F-445E-8578-BE049CC39EB4}" type="presOf" srcId="{E79C7478-3C8C-4736-AEF0-FECFD6DF9EF4}" destId="{2C4BD355-6BB4-4CCF-975C-74299960D462}" srcOrd="0" destOrd="0" presId="urn:microsoft.com/office/officeart/2005/8/layout/default"/>
    <dgm:cxn modelId="{7E0B8FB2-C157-4B1D-9480-A99B46C11CD3}" type="presOf" srcId="{8A2A1406-A7D0-4138-B3CD-8B3029EBC2A5}" destId="{DAA9EFE0-FD68-41C3-8372-8034B4979B4A}" srcOrd="0" destOrd="0" presId="urn:microsoft.com/office/officeart/2005/8/layout/default"/>
    <dgm:cxn modelId="{BDF977CA-C62B-4559-8809-1DBF80919CDF}" srcId="{8A2A1406-A7D0-4138-B3CD-8B3029EBC2A5}" destId="{A957F518-140B-4A9A-A185-07FD3B19674E}" srcOrd="3" destOrd="0" parTransId="{BF4E8B97-3708-4DF9-A286-A1EB6C43EEAD}" sibTransId="{E1946E18-2712-4B72-B35D-1F1147E0134B}"/>
    <dgm:cxn modelId="{4E143DF7-9A40-4904-A6C3-E9D2B0462904}" srcId="{8A2A1406-A7D0-4138-B3CD-8B3029EBC2A5}" destId="{BA349E44-DB70-4779-9B74-7C4B29EA3048}" srcOrd="4" destOrd="0" parTransId="{070A6185-C27B-4A57-861F-E0F43AEC1C07}" sibTransId="{0397F438-F58E-4FA5-AB77-C4945E09EF1F}"/>
    <dgm:cxn modelId="{AF35C483-C71D-4653-98AB-FED88C2465B2}" type="presParOf" srcId="{DAA9EFE0-FD68-41C3-8372-8034B4979B4A}" destId="{A7A86006-6BF6-4D8E-9EE5-7E92EE96ADF1}" srcOrd="0" destOrd="0" presId="urn:microsoft.com/office/officeart/2005/8/layout/default"/>
    <dgm:cxn modelId="{F6E31E67-96DE-4364-8CE1-1ED5FB80B80D}" type="presParOf" srcId="{DAA9EFE0-FD68-41C3-8372-8034B4979B4A}" destId="{21CA38F5-097C-4F3B-B24D-EDB9E1FF2B14}" srcOrd="1" destOrd="0" presId="urn:microsoft.com/office/officeart/2005/8/layout/default"/>
    <dgm:cxn modelId="{4EDB4E63-E77C-4FFE-9F29-D068AB896714}" type="presParOf" srcId="{DAA9EFE0-FD68-41C3-8372-8034B4979B4A}" destId="{A6675F0F-B729-4761-9EA0-C7FBF124B525}" srcOrd="2" destOrd="0" presId="urn:microsoft.com/office/officeart/2005/8/layout/default"/>
    <dgm:cxn modelId="{574A55C7-309F-4035-A609-146A72DA0283}" type="presParOf" srcId="{DAA9EFE0-FD68-41C3-8372-8034B4979B4A}" destId="{C25742C1-DB70-4D48-B43D-9597BD5A014E}" srcOrd="3" destOrd="0" presId="urn:microsoft.com/office/officeart/2005/8/layout/default"/>
    <dgm:cxn modelId="{81DB98DD-6F40-4C92-8B43-24AC4EB9992F}" type="presParOf" srcId="{DAA9EFE0-FD68-41C3-8372-8034B4979B4A}" destId="{2C4BD355-6BB4-4CCF-975C-74299960D462}" srcOrd="4" destOrd="0" presId="urn:microsoft.com/office/officeart/2005/8/layout/default"/>
    <dgm:cxn modelId="{FC25ACCA-89C9-4D2D-9820-D042EDB91730}" type="presParOf" srcId="{DAA9EFE0-FD68-41C3-8372-8034B4979B4A}" destId="{FBACFCE3-AADE-4410-967A-F05FE91EB571}" srcOrd="5" destOrd="0" presId="urn:microsoft.com/office/officeart/2005/8/layout/default"/>
    <dgm:cxn modelId="{1511FA25-CED8-4F05-9439-2B29FD1969F2}" type="presParOf" srcId="{DAA9EFE0-FD68-41C3-8372-8034B4979B4A}" destId="{E840CA87-3C03-4A93-9EDF-B9205CC76239}" srcOrd="6" destOrd="0" presId="urn:microsoft.com/office/officeart/2005/8/layout/default"/>
    <dgm:cxn modelId="{8D714361-2022-4EB8-9C1C-CE274D7B0A81}" type="presParOf" srcId="{DAA9EFE0-FD68-41C3-8372-8034B4979B4A}" destId="{CF95C91A-AB7D-4A16-8937-59675ECB1A91}" srcOrd="7" destOrd="0" presId="urn:microsoft.com/office/officeart/2005/8/layout/default"/>
    <dgm:cxn modelId="{ED481CDE-BB16-4774-8CC5-DB6B4E7F36A8}" type="presParOf" srcId="{DAA9EFE0-FD68-41C3-8372-8034B4979B4A}" destId="{A3B7BEB2-476C-426D-8190-CD01421279A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86006-6BF6-4D8E-9EE5-7E92EE96ADF1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350 employees</a:t>
          </a:r>
        </a:p>
      </dsp:txBody>
      <dsp:txXfrm>
        <a:off x="916483" y="1984"/>
        <a:ext cx="2030015" cy="1218009"/>
      </dsp:txXfrm>
    </dsp:sp>
    <dsp:sp modelId="{A6675F0F-B729-4761-9EA0-C7FBF124B525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14 Fire Stations</a:t>
          </a:r>
        </a:p>
      </dsp:txBody>
      <dsp:txXfrm>
        <a:off x="3149500" y="1984"/>
        <a:ext cx="2030015" cy="1218009"/>
      </dsp:txXfrm>
    </dsp:sp>
    <dsp:sp modelId="{2C4BD355-6BB4-4CCF-975C-74299960D462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 trucks</a:t>
          </a:r>
          <a:br>
            <a:rPr lang="en-US" sz="1300" kern="1200" dirty="0"/>
          </a:br>
          <a:r>
            <a:rPr lang="en-US" sz="1300" kern="1200" dirty="0"/>
            <a:t>12 engines</a:t>
          </a:r>
          <a:br>
            <a:rPr lang="en-US" sz="1300" kern="1200" dirty="0"/>
          </a:br>
          <a:r>
            <a:rPr lang="en-US" sz="1300" kern="1200" dirty="0"/>
            <a:t>2 </a:t>
          </a:r>
          <a:r>
            <a:rPr lang="en-US" sz="1300" kern="1200" dirty="0" err="1"/>
            <a:t>quints</a:t>
          </a:r>
          <a:br>
            <a:rPr lang="en-US" sz="1300" kern="1200" dirty="0"/>
          </a:br>
          <a:r>
            <a:rPr lang="en-US" sz="1300" kern="1200" dirty="0"/>
            <a:t>4 ARFF</a:t>
          </a:r>
          <a:br>
            <a:rPr lang="en-US" sz="1300" kern="1200" dirty="0"/>
          </a:br>
          <a:r>
            <a:rPr lang="en-US" sz="1300" kern="1200" dirty="0"/>
            <a:t>3 light medical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 CHAT</a:t>
          </a:r>
        </a:p>
      </dsp:txBody>
      <dsp:txXfrm>
        <a:off x="916483" y="1422995"/>
        <a:ext cx="2030015" cy="1218009"/>
      </dsp:txXfrm>
    </dsp:sp>
    <dsp:sp modelId="{E840CA87-3C03-4A93-9EDF-B9205CC76239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HazMat</a:t>
          </a:r>
          <a:br>
            <a:rPr lang="en-US" sz="1300" kern="1200" dirty="0"/>
          </a:br>
          <a:r>
            <a:rPr lang="en-US" sz="1300" kern="1200" dirty="0"/>
            <a:t>Heavy Rescue</a:t>
          </a:r>
          <a:br>
            <a:rPr lang="en-US" sz="1300" kern="1200" dirty="0"/>
          </a:br>
          <a:r>
            <a:rPr lang="en-US" sz="1300" kern="1200" dirty="0"/>
            <a:t>Swift Water</a:t>
          </a:r>
          <a:br>
            <a:rPr lang="en-US" sz="1300" kern="1200" dirty="0"/>
          </a:br>
          <a:r>
            <a:rPr lang="en-US" sz="1300" kern="1200" dirty="0"/>
            <a:t>ARFF</a:t>
          </a:r>
        </a:p>
      </dsp:txBody>
      <dsp:txXfrm>
        <a:off x="3149500" y="1422995"/>
        <a:ext cx="2030015" cy="1218009"/>
      </dsp:txXfrm>
    </dsp:sp>
    <dsp:sp modelId="{A3B7BEB2-476C-426D-8190-CD01421279A9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ISO Class 1</a:t>
          </a:r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100" b="0" i="0" u="none" strike="noStrike" cap="none" dirty="0"/>
              <a:t>3 MRT, 3 CHAT, 2 Reserve Trucks, 4 Reserve Engines, 3 Training Engines, 1 Command Vehicle, 2 HazMat, 1 Type III Wildland Engine, 6 Type VI Wildland Engines, 3 Type VI Reserve Wildland Engines, 3 Polaris Side by Sides/  Per Cpt Sharp, July 2023</a:t>
            </a:r>
            <a:endParaRPr sz="1100" b="0" i="0" u="none" strike="noStrike" cap="none" dirty="0"/>
          </a:p>
        </p:txBody>
      </p:sp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719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Highest standard of care based on ISO rating.</a:t>
            </a:r>
          </a:p>
        </p:txBody>
      </p:sp>
    </p:spTree>
    <p:extLst>
      <p:ext uri="{BB962C8B-B14F-4D97-AF65-F5344CB8AC3E}">
        <p14:creationId xmlns:p14="http://schemas.microsoft.com/office/powerpoint/2010/main" val="122094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Crew can introduce themselves at this time. </a:t>
            </a:r>
          </a:p>
        </p:txBody>
      </p:sp>
    </p:spTree>
    <p:extLst>
      <p:ext uri="{BB962C8B-B14F-4D97-AF65-F5344CB8AC3E}">
        <p14:creationId xmlns:p14="http://schemas.microsoft.com/office/powerpoint/2010/main" val="16946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Helping others with fire, medical and educational services is all part of the Salt Lake City Firefighters job.  </a:t>
            </a:r>
          </a:p>
        </p:txBody>
      </p:sp>
    </p:spTree>
    <p:extLst>
      <p:ext uri="{BB962C8B-B14F-4D97-AF65-F5344CB8AC3E}">
        <p14:creationId xmlns:p14="http://schemas.microsoft.com/office/powerpoint/2010/main" val="170172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267200" y="381001"/>
            <a:ext cx="4190999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67200" y="3886200"/>
            <a:ext cx="4190999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981200" y="-228600"/>
            <a:ext cx="5257799" cy="830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305799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305799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752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29000" y="56388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5943600" y="56388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7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4267200" y="381001"/>
            <a:ext cx="4190999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Cpt. Allen and Crew 11 C</a:t>
            </a:r>
            <a:endParaRPr sz="4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4267200" y="3886200"/>
            <a:ext cx="4190999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Fire Station 11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Serving Salt Lake City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Pacific </a:t>
            </a:r>
            <a:r>
              <a:rPr lang="en-US" sz="2800" dirty="0"/>
              <a:t>Heritage</a:t>
            </a:r>
            <a:r>
              <a:rPr lang="en-US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Academy</a:t>
            </a:r>
            <a:endParaRPr sz="28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F7CC8E50-7039-CB4C-32B1-69B44AD2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0A59AC07-64A1-AD33-9BC1-0A78B279D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3CE7D-6966-068E-29CF-0C29AD43C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pPr marL="25400" indent="0">
              <a:buNone/>
            </a:pPr>
            <a:endParaRPr lang="en-US" sz="1700" dirty="0"/>
          </a:p>
          <a:p>
            <a:pPr marL="25400" indent="0">
              <a:buNone/>
            </a:pPr>
            <a:endParaRPr lang="en-US" sz="1700" dirty="0"/>
          </a:p>
          <a:p>
            <a:pPr marL="25400" indent="0">
              <a:buNone/>
            </a:pPr>
            <a:r>
              <a:rPr lang="en-US" sz="1700" dirty="0"/>
              <a:t>In the station too we see a training room and office.  The crew will sometimes relax in the training room or get some rest after a long night.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478952A-1FCE-9705-0D16-FE604396A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14" y="238151"/>
            <a:ext cx="2078043" cy="22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1449F-98AE-98CA-C150-C088D0E26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46400"/>
            <a:ext cx="3295650" cy="245430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Firefighters have their own rooms at the station.  </a:t>
            </a:r>
          </a:p>
          <a:p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Each room has a shared bathroom. </a:t>
            </a:r>
          </a:p>
        </p:txBody>
      </p:sp>
      <p:pic>
        <p:nvPicPr>
          <p:cNvPr id="5" name="Picture 4" descr="A room with a bed desk and chair&#10;&#10;Description automatically generated with low confidence">
            <a:extLst>
              <a:ext uri="{FF2B5EF4-FFF2-40B4-BE49-F238E27FC236}">
                <a16:creationId xmlns:a16="http://schemas.microsoft.com/office/drawing/2014/main" id="{5DD55E6F-7AFA-D5B3-1E64-C09CA865D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545" y="2"/>
            <a:ext cx="4783455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7" name="Picture 6" descr="A bathroom with a sink and a bed&#10;&#10;Description automatically generated with medium confidence">
            <a:extLst>
              <a:ext uri="{FF2B5EF4-FFF2-40B4-BE49-F238E27FC236}">
                <a16:creationId xmlns:a16="http://schemas.microsoft.com/office/drawing/2014/main" id="{554772E6-318F-4B9D-D659-37DA9AA3F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545" y="3524252"/>
            <a:ext cx="4783455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4268" y="544"/>
            <a:ext cx="656037" cy="6857455"/>
            <a:chOff x="5632358" y="544"/>
            <a:chExt cx="874716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9F7E1D7-A228-4E9F-9EDE-CD90CCFF0E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60" y="332546"/>
            <a:ext cx="2267029" cy="24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37A8F-121E-D9AE-BB6A-D51D24ECC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icture containing indoor, ceiling, equipment, furniture&#10;&#10;Description automatically generated">
            <a:extLst>
              <a:ext uri="{FF2B5EF4-FFF2-40B4-BE49-F238E27FC236}">
                <a16:creationId xmlns:a16="http://schemas.microsoft.com/office/drawing/2014/main" id="{C99D3127-F3B6-631E-B9C0-98E1A3AAA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57C4D-04B2-5C57-999F-B9AC5D8C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en-US" sz="1700" dirty="0"/>
              <a:t>It’s important that firefighters stay fit for their job.</a:t>
            </a:r>
          </a:p>
          <a:p>
            <a:r>
              <a:rPr lang="en-US" sz="1700" dirty="0"/>
              <a:t> Each fire station has a gym, and the firefighters work out daily to stay in shape. </a:t>
            </a:r>
          </a:p>
          <a:p>
            <a:r>
              <a:rPr lang="en-US" sz="1700" dirty="0"/>
              <a:t>Fit to serve is the motto.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40EEB47-1C3E-53B6-A752-7D8A8EDEE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83" y="4494638"/>
            <a:ext cx="1948380" cy="21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70C05083-58BD-7DED-D91E-0F2847392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Picture 4" descr="A picture containing window, overlooking&#10;&#10;Description automatically generated">
            <a:extLst>
              <a:ext uri="{FF2B5EF4-FFF2-40B4-BE49-F238E27FC236}">
                <a16:creationId xmlns:a16="http://schemas.microsoft.com/office/drawing/2014/main" id="{F366549F-ABE6-30AA-E099-C8DC09747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850" y="10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EF6E6-6867-3E40-2E19-D6247FD8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0720" y="4562856"/>
            <a:ext cx="5177791" cy="160020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Another area in the fire station is the observation room that overlooks the tarmac.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7BE485-FC7B-E855-0A70-95605D3289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4" y="4416361"/>
            <a:ext cx="2029710" cy="22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transport&#10;&#10;Description automatically generated">
            <a:extLst>
              <a:ext uri="{FF2B5EF4-FFF2-40B4-BE49-F238E27FC236}">
                <a16:creationId xmlns:a16="http://schemas.microsoft.com/office/drawing/2014/main" id="{1E8A8B98-D754-4B46-B2CA-B962DC8BE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40C64C4-D85D-4FE1-53D6-C430E5A8E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icture containing sky, road, truck, outdoor&#10;&#10;Description automatically generated">
            <a:extLst>
              <a:ext uri="{FF2B5EF4-FFF2-40B4-BE49-F238E27FC236}">
                <a16:creationId xmlns:a16="http://schemas.microsoft.com/office/drawing/2014/main" id="{8A3A24A6-69AC-D23B-70EA-9172C30FB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6CAAF-11BF-C523-BE65-6F3BEAA65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42" y="2514600"/>
            <a:ext cx="3691753" cy="3666744"/>
          </a:xfrm>
        </p:spPr>
        <p:txBody>
          <a:bodyPr>
            <a:normAutofit/>
          </a:bodyPr>
          <a:lstStyle/>
          <a:p>
            <a:r>
              <a:rPr lang="en-US" sz="1700" dirty="0"/>
              <a:t>Here we see the bay and back side of the fire house. </a:t>
            </a:r>
          </a:p>
          <a:p>
            <a:r>
              <a:rPr lang="en-US" sz="1700" dirty="0"/>
              <a:t>Fire Station 11 serves the airport as well as the city, so they have ARFF apparatus. </a:t>
            </a:r>
          </a:p>
          <a:p>
            <a:r>
              <a:rPr lang="en-US" sz="1700" dirty="0"/>
              <a:t>These rigs are a different color and have special features for needs at the airport.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BFDC7E8-74DF-24D1-140A-A75C431DA0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78" y="157579"/>
            <a:ext cx="2153474" cy="23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re truck parked in a garage&#10;&#10;Description automatically generated with medium confidence">
            <a:extLst>
              <a:ext uri="{FF2B5EF4-FFF2-40B4-BE49-F238E27FC236}">
                <a16:creationId xmlns:a16="http://schemas.microsoft.com/office/drawing/2014/main" id="{267F4F65-440C-9FAD-D66C-C04631BE0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2981578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Picture 6" descr="A truck parked next to an airplane&#10;&#10;Description automatically generated with low confidence">
            <a:extLst>
              <a:ext uri="{FF2B5EF4-FFF2-40B4-BE49-F238E27FC236}">
                <a16:creationId xmlns:a16="http://schemas.microsoft.com/office/drawing/2014/main" id="{A1AFEA1D-CB1B-71AA-EC83-5871D0593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11660" y="-1"/>
            <a:ext cx="2904492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9" name="Picture 8" descr="A picture containing sky, outdoor, highway&#10;&#10;Description automatically generated">
            <a:extLst>
              <a:ext uri="{FF2B5EF4-FFF2-40B4-BE49-F238E27FC236}">
                <a16:creationId xmlns:a16="http://schemas.microsoft.com/office/drawing/2014/main" id="{03AD3F9D-F03A-4DEC-7AD6-5F14D048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146214" y="-1"/>
            <a:ext cx="2997786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72868" y="5416053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41854-1020-C7A7-F237-8139797E9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0186" y="4544570"/>
            <a:ext cx="5360611" cy="170383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Salt Lake City Fire was established in 1883 and has been serving at the airport for 75 years.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F911C8C-FAEC-4A9E-4A8B-D4AE8934E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03" y="4428701"/>
            <a:ext cx="2073889" cy="22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ky, outdoor, pulling&#10;&#10;Description automatically generated">
            <a:extLst>
              <a:ext uri="{FF2B5EF4-FFF2-40B4-BE49-F238E27FC236}">
                <a16:creationId xmlns:a16="http://schemas.microsoft.com/office/drawing/2014/main" id="{C40BA4CD-F2D5-0AF8-2A17-D7B31B879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Picture 6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98EC5298-1B18-223A-8640-EB41F56F3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Picture 8" descr="A truck on fire&#10;&#10;Description automatically generated with medium confidence">
            <a:extLst>
              <a:ext uri="{FF2B5EF4-FFF2-40B4-BE49-F238E27FC236}">
                <a16:creationId xmlns:a16="http://schemas.microsoft.com/office/drawing/2014/main" id="{07358C43-CBED-B453-3572-3FCFFE767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511A0-CD2D-C7A9-4734-2C1F8965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8150" y="4766267"/>
            <a:ext cx="4269581" cy="1077411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Salt Lake City Firefighters serve by putting out fires and in other ways too.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AB6F624-AB81-852B-A811-0DEF2D3E29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5" y="4502759"/>
            <a:ext cx="1953954" cy="213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person, outdoor&#10;&#10;Description automatically generated">
            <a:extLst>
              <a:ext uri="{FF2B5EF4-FFF2-40B4-BE49-F238E27FC236}">
                <a16:creationId xmlns:a16="http://schemas.microsoft.com/office/drawing/2014/main" id="{DBE53336-609E-FB78-1E7F-75DDC357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1"/>
            <a:ext cx="547160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person, several&#10;&#10;Description automatically generated">
            <a:extLst>
              <a:ext uri="{FF2B5EF4-FFF2-40B4-BE49-F238E27FC236}">
                <a16:creationId xmlns:a16="http://schemas.microsoft.com/office/drawing/2014/main" id="{D1338B67-D6B1-A492-EB01-80BA365E5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316" y="1"/>
            <a:ext cx="5346685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C6EE04-F4F9-A640-6650-74619CC587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39" y="347870"/>
            <a:ext cx="1770758" cy="1938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C95EA-010E-02EB-3D2E-18FCC528139A}"/>
              </a:ext>
            </a:extLst>
          </p:cNvPr>
          <p:cNvSpPr txBox="1"/>
          <p:nvPr/>
        </p:nvSpPr>
        <p:spPr>
          <a:xfrm>
            <a:off x="370459" y="6202353"/>
            <a:ext cx="672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Salt Lake City Firefighters assist in medical emergencies. </a:t>
            </a:r>
          </a:p>
        </p:txBody>
      </p:sp>
    </p:spTree>
    <p:extLst>
      <p:ext uri="{BB962C8B-B14F-4D97-AF65-F5344CB8AC3E}">
        <p14:creationId xmlns:p14="http://schemas.microsoft.com/office/powerpoint/2010/main" val="232596331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clothes&#10;&#10;Description automatically generated">
            <a:extLst>
              <a:ext uri="{FF2B5EF4-FFF2-40B4-BE49-F238E27FC236}">
                <a16:creationId xmlns:a16="http://schemas.microsoft.com/office/drawing/2014/main" id="{4E24D663-C6EA-77C5-FD56-C37A67F725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8857" y="1444625"/>
            <a:ext cx="5291665" cy="3968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F046F-D867-1C39-477C-3817A9374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92648" y="2134195"/>
            <a:ext cx="3968751" cy="258961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1EA22-54CA-BB65-6792-62FD45086837}"/>
              </a:ext>
            </a:extLst>
          </p:cNvPr>
          <p:cNvSpPr txBox="1"/>
          <p:nvPr/>
        </p:nvSpPr>
        <p:spPr>
          <a:xfrm>
            <a:off x="586409" y="6320015"/>
            <a:ext cx="714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Firefighters help rescue people in need.</a:t>
            </a:r>
            <a:r>
              <a:rPr lang="en-US" dirty="0"/>
              <a:t>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D1CE855-D64E-FC60-A5A7-54B5E8116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36" y="5009941"/>
            <a:ext cx="1562497" cy="1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264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A776767-4DE4-00AA-6618-E7D64DB42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32"/>
            <a:ext cx="9143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1"/>
            <a:ext cx="547160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yellow, helmet&#10;&#10;Description automatically generated">
            <a:extLst>
              <a:ext uri="{FF2B5EF4-FFF2-40B4-BE49-F238E27FC236}">
                <a16:creationId xmlns:a16="http://schemas.microsoft.com/office/drawing/2014/main" id="{D89B2F61-E202-A591-F460-92833A27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316" y="1"/>
            <a:ext cx="5346685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25EFAF-EFBB-9F72-8170-6119C9BAB45E}"/>
              </a:ext>
            </a:extLst>
          </p:cNvPr>
          <p:cNvSpPr txBox="1"/>
          <p:nvPr/>
        </p:nvSpPr>
        <p:spPr>
          <a:xfrm flipH="1">
            <a:off x="142043" y="6196614"/>
            <a:ext cx="878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Salt Lake City Firefighters educate as part of their community service as well. </a:t>
            </a:r>
          </a:p>
        </p:txBody>
      </p:sp>
    </p:spTree>
    <p:extLst>
      <p:ext uri="{BB962C8B-B14F-4D97-AF65-F5344CB8AC3E}">
        <p14:creationId xmlns:p14="http://schemas.microsoft.com/office/powerpoint/2010/main" val="246550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Salt Lake City Fire: The Capital City Fire Department</a:t>
            </a: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CA92151-2DF2-11D6-E123-C42B56401325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765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A4FF03-2DB4-B455-784D-13CC52671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80957" y="643467"/>
            <a:ext cx="3009765" cy="2702558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F0FD0F5-0FDA-12A5-AF97-2DE438457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3509433"/>
            <a:ext cx="3008122" cy="2705099"/>
          </a:xfrm>
          <a:prstGeom prst="rect">
            <a:avLst/>
          </a:prstGeom>
        </p:spPr>
      </p:pic>
      <p:pic>
        <p:nvPicPr>
          <p:cNvPr id="3" name="Picture 2" descr="A picture containing person, outdoor, red&#10;&#10;Description automatically generated">
            <a:extLst>
              <a:ext uri="{FF2B5EF4-FFF2-40B4-BE49-F238E27FC236}">
                <a16:creationId xmlns:a16="http://schemas.microsoft.com/office/drawing/2014/main" id="{046064DC-9908-D830-E6DB-C319715E72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609475" y="643467"/>
            <a:ext cx="5051925" cy="557106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B9AB8E3-7BEA-5086-F136-C03494C8E1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437" y="4055208"/>
            <a:ext cx="1853368" cy="2028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5AB41-F8EC-FCB4-6E89-DC11A0A58FA8}"/>
              </a:ext>
            </a:extLst>
          </p:cNvPr>
          <p:cNvSpPr txBox="1"/>
          <p:nvPr/>
        </p:nvSpPr>
        <p:spPr>
          <a:xfrm>
            <a:off x="1275743" y="6433304"/>
            <a:ext cx="57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Teaching others helps them prevent fires and be safe.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846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child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F1BE48A-4637-EE34-8A36-2EA4FE95E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783167"/>
            <a:ext cx="3968749" cy="529166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2D323A4-7A88-2AA6-A1DE-3234CC4EC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48" y="1940718"/>
            <a:ext cx="3968751" cy="29765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12A96C-22C9-F63C-D5B9-4EDFABAD47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68" y="4474347"/>
            <a:ext cx="2177807" cy="2383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27AD62-706C-60ED-A92E-5BB92C5C56AE}"/>
              </a:ext>
            </a:extLst>
          </p:cNvPr>
          <p:cNvSpPr txBox="1"/>
          <p:nvPr/>
        </p:nvSpPr>
        <p:spPr>
          <a:xfrm>
            <a:off x="482600" y="0"/>
            <a:ext cx="783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Salt Lake City firefighters go to schools to teach, and students come to the fire station to learn.</a:t>
            </a:r>
          </a:p>
        </p:txBody>
      </p:sp>
    </p:spTree>
    <p:extLst>
      <p:ext uri="{BB962C8B-B14F-4D97-AF65-F5344CB8AC3E}">
        <p14:creationId xmlns:p14="http://schemas.microsoft.com/office/powerpoint/2010/main" val="2661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refighter talking to a fireman&#10;&#10;Description automatically generated with low confidence">
            <a:extLst>
              <a:ext uri="{FF2B5EF4-FFF2-40B4-BE49-F238E27FC236}">
                <a16:creationId xmlns:a16="http://schemas.microsoft.com/office/drawing/2014/main" id="{043DF66E-A9F5-4143-6107-7C9CAB2E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15776" y="643467"/>
            <a:ext cx="3847338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7C440B7E-C657-B27C-4432-2CAD10971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6" y="643467"/>
            <a:ext cx="3847338" cy="557106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E244680-CDAE-74FB-1030-70A176FF5C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935" y="4465467"/>
            <a:ext cx="208858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13C958-E9B1-1D1E-8036-74532465F19F}"/>
              </a:ext>
            </a:extLst>
          </p:cNvPr>
          <p:cNvSpPr txBox="1"/>
          <p:nvPr/>
        </p:nvSpPr>
        <p:spPr>
          <a:xfrm>
            <a:off x="624840" y="557189"/>
            <a:ext cx="2517869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Salt Lake City Fire looks forward to working with Pacific Heritage Academy this year!!</a:t>
            </a:r>
          </a:p>
        </p:txBody>
      </p:sp>
      <p:pic>
        <p:nvPicPr>
          <p:cNvPr id="5" name="Picture 4" descr="A person and a child standing next to a firetruck&#10;&#10;Description automatically generated with medium confidence">
            <a:extLst>
              <a:ext uri="{FF2B5EF4-FFF2-40B4-BE49-F238E27FC236}">
                <a16:creationId xmlns:a16="http://schemas.microsoft.com/office/drawing/2014/main" id="{549610D2-BF95-0F36-53F2-893550721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3493007" y="-2"/>
            <a:ext cx="2059324" cy="2228757"/>
          </a:xfrm>
          <a:prstGeom prst="rect">
            <a:avLst/>
          </a:prstGeom>
        </p:spPr>
      </p:pic>
      <p:pic>
        <p:nvPicPr>
          <p:cNvPr id="7" name="Picture 6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49C45CA7-8E76-4AC2-8A29-2D0B76E31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3493007" y="2400474"/>
            <a:ext cx="2056618" cy="2057043"/>
          </a:xfrm>
          <a:prstGeom prst="rect">
            <a:avLst/>
          </a:prstGeom>
        </p:spPr>
      </p:pic>
      <p:pic>
        <p:nvPicPr>
          <p:cNvPr id="3" name="Picture 2" descr="A group of people standing next to a red truck&#10;&#10;Description automatically generated with low confidence">
            <a:extLst>
              <a:ext uri="{FF2B5EF4-FFF2-40B4-BE49-F238E27FC236}">
                <a16:creationId xmlns:a16="http://schemas.microsoft.com/office/drawing/2014/main" id="{E1D4EE38-D573-3A36-9B7A-4C54897341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677923" y="10"/>
            <a:ext cx="3460502" cy="3337539"/>
          </a:xfrm>
          <a:prstGeom prst="rect">
            <a:avLst/>
          </a:prstGeom>
        </p:spPr>
      </p:pic>
      <p:pic>
        <p:nvPicPr>
          <p:cNvPr id="9" name="Picture 8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DE9EA959-A1E9-0A1D-D996-D66CAD1D23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3490220" y="4629236"/>
            <a:ext cx="2059323" cy="2228764"/>
          </a:xfrm>
          <a:prstGeom prst="rect">
            <a:avLst/>
          </a:prstGeom>
        </p:spPr>
      </p:pic>
      <p:pic>
        <p:nvPicPr>
          <p:cNvPr id="11" name="Picture 10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211F9D6D-3B3C-8135-5575-5FE9F43DE4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923" y="3509264"/>
            <a:ext cx="3460502" cy="33487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5140108-31ED-C55C-601C-94468A809F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8" y="3509264"/>
            <a:ext cx="2597112" cy="28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068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re truck parked in front of a church&#10;&#10;Description automatically generated with medium confidence">
            <a:extLst>
              <a:ext uri="{FF2B5EF4-FFF2-40B4-BE49-F238E27FC236}">
                <a16:creationId xmlns:a16="http://schemas.microsoft.com/office/drawing/2014/main" id="{43CD1108-21E6-6898-2458-46462616E3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8" y="3296010"/>
            <a:ext cx="9143592" cy="2849976"/>
            <a:chOff x="476" y="-3923157"/>
            <a:chExt cx="10667524" cy="24937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5B9A4CD-C3A7-38E2-3547-C3DD0DF83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177" y="4829451"/>
            <a:ext cx="1723591" cy="1886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DE744-E0B0-E372-F2AF-5E025100B781}"/>
              </a:ext>
            </a:extLst>
          </p:cNvPr>
          <p:cNvSpPr txBox="1"/>
          <p:nvPr/>
        </p:nvSpPr>
        <p:spPr>
          <a:xfrm>
            <a:off x="560232" y="6408179"/>
            <a:ext cx="603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Want to learn more about firefighting? Go online: www.slcfire.com/futures</a:t>
            </a:r>
          </a:p>
        </p:txBody>
      </p:sp>
    </p:spTree>
    <p:extLst>
      <p:ext uri="{BB962C8B-B14F-4D97-AF65-F5344CB8AC3E}">
        <p14:creationId xmlns:p14="http://schemas.microsoft.com/office/powerpoint/2010/main" val="26799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fire truck&#10;&#10;Description automatically generated with medium confidence">
            <a:extLst>
              <a:ext uri="{FF2B5EF4-FFF2-40B4-BE49-F238E27FC236}">
                <a16:creationId xmlns:a16="http://schemas.microsoft.com/office/drawing/2014/main" id="{68600B0E-DCA2-22F1-75FA-F4A823D8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1"/>
            <a:ext cx="2981578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Picture 6" descr="A person in a garment surrounded by people&#10;&#10;Description automatically generated with low confidence">
            <a:extLst>
              <a:ext uri="{FF2B5EF4-FFF2-40B4-BE49-F238E27FC236}">
                <a16:creationId xmlns:a16="http://schemas.microsoft.com/office/drawing/2014/main" id="{BD05F446-910D-A758-D4D9-4739426A9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754" y="-2"/>
            <a:ext cx="2904492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Picture 4" descr="A person in uniform reading a book to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54E007CC-3505-F27D-7C63-F79C6CA98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6146214" y="-1"/>
            <a:ext cx="2997786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88BAC-FC02-81EF-E5D7-7BDAD16C9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0186" y="4544570"/>
            <a:ext cx="5360611" cy="170383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Invite SLC Firefighters to your class.</a:t>
            </a:r>
          </a:p>
          <a:p>
            <a:r>
              <a:rPr lang="en-US" sz="1900" dirty="0"/>
              <a:t>Schedule a fire station tour. </a:t>
            </a:r>
          </a:p>
          <a:p>
            <a:r>
              <a:rPr lang="en-US" sz="1900" dirty="0"/>
              <a:t>https://www.slc.gov/fire/contact/</a:t>
            </a:r>
          </a:p>
        </p:txBody>
      </p:sp>
      <p:pic>
        <p:nvPicPr>
          <p:cNvPr id="4" name="Camera 3">
            <a:extLst>
              <a:ext uri="{FF2B5EF4-FFF2-40B4-BE49-F238E27FC236}">
                <a16:creationId xmlns:a16="http://schemas.microsoft.com/office/drawing/2014/main" id="{40477277-7F90-761B-5693-87E9676F3D6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7331" y="993913"/>
            <a:ext cx="802287" cy="80228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89489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846082-2AB0-405D-8F06-545C85792F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696" y="1295401"/>
          <a:ext cx="8123103" cy="440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610721" imgH="4019483" progId="AcroExch.Document.DC">
                  <p:embed/>
                </p:oleObj>
              </mc:Choice>
              <mc:Fallback>
                <p:oleObj name="Acrobat Document" r:id="rId2" imgW="9610721" imgH="4019483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846082-2AB0-405D-8F06-545C85792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696" y="1295401"/>
                        <a:ext cx="8123103" cy="4403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435B57-9301-4C43-9447-0D0A3575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Salt Lake City Fire has 14 Fire Stations in SLC</a:t>
            </a:r>
          </a:p>
        </p:txBody>
      </p:sp>
    </p:spTree>
    <p:extLst>
      <p:ext uri="{BB962C8B-B14F-4D97-AF65-F5344CB8AC3E}">
        <p14:creationId xmlns:p14="http://schemas.microsoft.com/office/powerpoint/2010/main" val="328921444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FB89E-985A-4A0E-8076-6BEA0C60E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165" y="2107007"/>
            <a:ext cx="3517118" cy="2637839"/>
          </a:xfrm>
          <a:prstGeom prst="rect">
            <a:avLst/>
          </a:prstGeom>
        </p:spPr>
      </p:pic>
      <p:pic>
        <p:nvPicPr>
          <p:cNvPr id="8196" name="Picture 4" descr="http://www.slc.gov/fire/wp-content/uploads/sites/47/2018/11/SLC-Fire-Patch-Center-1000.jpg">
            <a:extLst>
              <a:ext uri="{FF2B5EF4-FFF2-40B4-BE49-F238E27FC236}">
                <a16:creationId xmlns:a16="http://schemas.microsoft.com/office/drawing/2014/main" id="{F9A5E6F3-BEA9-40CB-B937-66D0A2B1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3007" y="2099423"/>
            <a:ext cx="2653008" cy="26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slc.gov/fire/wp-content/uploads/sites/47/2018/12/class_1_700.jpg">
            <a:extLst>
              <a:ext uri="{FF2B5EF4-FFF2-40B4-BE49-F238E27FC236}">
                <a16:creationId xmlns:a16="http://schemas.microsoft.com/office/drawing/2014/main" id="{17DFF47E-AF25-4356-8C99-1A50EBE60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1752" y="2107008"/>
            <a:ext cx="2637840" cy="26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A29F4-A029-4451-808B-59BA799AB457}"/>
              </a:ext>
            </a:extLst>
          </p:cNvPr>
          <p:cNvSpPr txBox="1"/>
          <p:nvPr/>
        </p:nvSpPr>
        <p:spPr>
          <a:xfrm>
            <a:off x="4572001" y="2197894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Chief Karl </a:t>
            </a:r>
            <a:r>
              <a:rPr lang="en-US" sz="2400" dirty="0" err="1">
                <a:solidFill>
                  <a:srgbClr val="FF0000"/>
                </a:solidFill>
              </a:rPr>
              <a:t>Lieb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dirty="0"/>
              <a:t>SLC Fire Chief: 2017-Present</a:t>
            </a:r>
          </a:p>
          <a:p>
            <a:r>
              <a:rPr lang="en-US" dirty="0"/>
              <a:t>SLC Fire Deputy Chief</a:t>
            </a:r>
          </a:p>
          <a:p>
            <a:r>
              <a:rPr lang="en-US" dirty="0"/>
              <a:t>SLC Fire B.C.</a:t>
            </a:r>
          </a:p>
          <a:p>
            <a:r>
              <a:rPr lang="en-US" dirty="0"/>
              <a:t>SLC Fire Captain</a:t>
            </a:r>
          </a:p>
          <a:p>
            <a:r>
              <a:rPr lang="en-US" dirty="0"/>
              <a:t>1995 SLC Firefighter w/ HazMat specialty</a:t>
            </a:r>
          </a:p>
          <a:p>
            <a:r>
              <a:rPr lang="en-US" dirty="0"/>
              <a:t>Montana State Highway Patrol</a:t>
            </a:r>
          </a:p>
          <a:p>
            <a:r>
              <a:rPr lang="en-US" dirty="0"/>
              <a:t>U.S. Air Force </a:t>
            </a:r>
          </a:p>
          <a:p>
            <a:r>
              <a:rPr lang="en-US" dirty="0"/>
              <a:t>B.S. of Psychology</a:t>
            </a:r>
          </a:p>
          <a:p>
            <a:r>
              <a:rPr lang="en-US" dirty="0"/>
              <a:t>Masters of Public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F9481-2A86-44FF-822C-72207D128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794" y="1956338"/>
            <a:ext cx="2692865" cy="294532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5106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ABBB84BA-BA4C-E94C-4825-18BCF4488B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2E6AA-553C-8D2B-9021-6650EBEEC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Fire Station 11 serves the area of Salt Lake City that includes the airport and your school, Pacific Heritage Academy.</a:t>
            </a:r>
          </a:p>
          <a:p>
            <a:r>
              <a:rPr lang="en-US" sz="1600" dirty="0"/>
              <a:t>There are 3 platoons that serve every day of the year. </a:t>
            </a:r>
          </a:p>
          <a:p>
            <a:r>
              <a:rPr lang="en-US" sz="1600" dirty="0"/>
              <a:t>Cpt. Allen and crew are platoon C.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EA9D8F5-860E-E033-E079-27D70D90BE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41" y="3898462"/>
            <a:ext cx="1974802" cy="21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F3927-7FA7-EB96-A1CD-A1CB4BCBB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 dirty="0"/>
              <a:t>Captain Allen and the crew of 11C serve your school and area.  They will be your educational partners this year in our One School, One Crew program. </a:t>
            </a:r>
          </a:p>
        </p:txBody>
      </p:sp>
      <p:pic>
        <p:nvPicPr>
          <p:cNvPr id="5" name="Picture 4" descr="A group of police officers&#10;&#10;Description automatically generated with medium confidence">
            <a:extLst>
              <a:ext uri="{FF2B5EF4-FFF2-40B4-BE49-F238E27FC236}">
                <a16:creationId xmlns:a16="http://schemas.microsoft.com/office/drawing/2014/main" id="{3A2CEEF3-D740-5E29-6FB0-0DEEA35A7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066A26-F341-E1FB-5F0B-E277AEAFD1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088" y="392606"/>
            <a:ext cx="1882633" cy="20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03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ar parked in front of a building with a flag on top&#10;&#10;Description automatically generated with medium confidence">
            <a:extLst>
              <a:ext uri="{FF2B5EF4-FFF2-40B4-BE49-F238E27FC236}">
                <a16:creationId xmlns:a16="http://schemas.microsoft.com/office/drawing/2014/main" id="{E36F3643-A85C-45CD-53F8-6C4C772C43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80CCF00-FD5F-60D4-7F30-A3759209B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AC27DD-1150-AAC6-3636-1F30529914A5}"/>
              </a:ext>
            </a:extLst>
          </p:cNvPr>
          <p:cNvSpPr txBox="1"/>
          <p:nvPr/>
        </p:nvSpPr>
        <p:spPr>
          <a:xfrm>
            <a:off x="4087224" y="3455208"/>
            <a:ext cx="4306824" cy="234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Firefighters live at the Fire Station for 48 hours while serving their set.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look at what’s inside the fire house.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kitchen with white cabinets&#10;&#10;Description automatically generated with low confidence">
            <a:extLst>
              <a:ext uri="{FF2B5EF4-FFF2-40B4-BE49-F238E27FC236}">
                <a16:creationId xmlns:a16="http://schemas.microsoft.com/office/drawing/2014/main" id="{37C931A1-E798-60C4-3B1D-E246999D8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Picture 6" descr="A picture containing indoor, ceiling, wall, kitchen&#10;&#10;Description automatically generated">
            <a:extLst>
              <a:ext uri="{FF2B5EF4-FFF2-40B4-BE49-F238E27FC236}">
                <a16:creationId xmlns:a16="http://schemas.microsoft.com/office/drawing/2014/main" id="{FCEBFFA9-B76E-4B1D-6345-F7D2D1869C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Picture 8" descr="A group of m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4895E8A4-3760-52E4-43F7-8E60A9C16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F5E68-CCCF-9CDE-A406-D0927C910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8150" y="4766267"/>
            <a:ext cx="4269581" cy="1077411"/>
          </a:xfrm>
        </p:spPr>
        <p:txBody>
          <a:bodyPr>
            <a:normAutofit fontScale="85000" lnSpcReduction="10000"/>
          </a:bodyPr>
          <a:lstStyle/>
          <a:p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The kitchen is the heart of the station. </a:t>
            </a:r>
          </a:p>
          <a:p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The crew gather here to eat, visit, and do paperwork.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735500F-7020-E3D1-DE29-0794642305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9" y="4447713"/>
            <a:ext cx="1800813" cy="19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626</Words>
  <Application>Microsoft Macintosh PowerPoint</Application>
  <PresentationFormat>On-screen Show (4:3)</PresentationFormat>
  <Paragraphs>59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Office Theme</vt:lpstr>
      <vt:lpstr>Acrobat Document</vt:lpstr>
      <vt:lpstr>Cpt. Allen and Crew 11 C</vt:lpstr>
      <vt:lpstr>Salt Lake City Fire: The Capital City Fire Department</vt:lpstr>
      <vt:lpstr>Salt Lake City Fire has 14 Fire Stations in SLC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Payton-Killinger, Dawn</dc:creator>
  <cp:lastModifiedBy>Clark, Austin</cp:lastModifiedBy>
  <cp:revision>5</cp:revision>
  <dcterms:modified xsi:type="dcterms:W3CDTF">2023-08-29T18:39:56Z</dcterms:modified>
</cp:coreProperties>
</file>