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39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597E6E-E853-4102-BA00-F6BA240FEA5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D3984C-F610-43DD-9A7E-36FA5BCB709A}">
      <dgm:prSet/>
      <dgm:spPr/>
      <dgm:t>
        <a:bodyPr/>
        <a:lstStyle/>
        <a:p>
          <a:r>
            <a:rPr lang="en-US"/>
            <a:t>City Council Approval</a:t>
          </a:r>
        </a:p>
      </dgm:t>
    </dgm:pt>
    <dgm:pt modelId="{8F6B5445-D2EA-4F98-96D6-DE1F767957BA}" type="parTrans" cxnId="{68B711CB-D17D-4740-A3D9-2FE67CF4F74F}">
      <dgm:prSet/>
      <dgm:spPr/>
      <dgm:t>
        <a:bodyPr/>
        <a:lstStyle/>
        <a:p>
          <a:endParaRPr lang="en-US"/>
        </a:p>
      </dgm:t>
    </dgm:pt>
    <dgm:pt modelId="{53752730-4642-4793-BAFB-F1F3857D5C59}" type="sibTrans" cxnId="{68B711CB-D17D-4740-A3D9-2FE67CF4F74F}">
      <dgm:prSet/>
      <dgm:spPr/>
      <dgm:t>
        <a:bodyPr/>
        <a:lstStyle/>
        <a:p>
          <a:endParaRPr lang="en-US"/>
        </a:p>
      </dgm:t>
    </dgm:pt>
    <dgm:pt modelId="{9BA1C781-B34E-41B2-9114-443E3BAEDC68}">
      <dgm:prSet/>
      <dgm:spPr/>
      <dgm:t>
        <a:bodyPr/>
        <a:lstStyle/>
        <a:p>
          <a:r>
            <a:rPr lang="en-US"/>
            <a:t>Rebid Process</a:t>
          </a:r>
        </a:p>
      </dgm:t>
    </dgm:pt>
    <dgm:pt modelId="{D7A9A70E-19B7-4CF8-ADB2-F9120E9F95B7}" type="parTrans" cxnId="{3D4F949B-2DC6-42B5-A417-51095D06A93E}">
      <dgm:prSet/>
      <dgm:spPr/>
      <dgm:t>
        <a:bodyPr/>
        <a:lstStyle/>
        <a:p>
          <a:endParaRPr lang="en-US"/>
        </a:p>
      </dgm:t>
    </dgm:pt>
    <dgm:pt modelId="{54262BAD-7F85-417C-BD50-B6FD0855BE79}" type="sibTrans" cxnId="{3D4F949B-2DC6-42B5-A417-51095D06A93E}">
      <dgm:prSet/>
      <dgm:spPr/>
      <dgm:t>
        <a:bodyPr/>
        <a:lstStyle/>
        <a:p>
          <a:endParaRPr lang="en-US"/>
        </a:p>
      </dgm:t>
    </dgm:pt>
    <dgm:pt modelId="{C30D05C7-63BF-45CC-9116-137756C3D88E}" type="pres">
      <dgm:prSet presAssocID="{91597E6E-E853-4102-BA00-F6BA240FEA57}" presName="linear" presStyleCnt="0">
        <dgm:presLayoutVars>
          <dgm:animLvl val="lvl"/>
          <dgm:resizeHandles val="exact"/>
        </dgm:presLayoutVars>
      </dgm:prSet>
      <dgm:spPr/>
    </dgm:pt>
    <dgm:pt modelId="{AD7DAC09-59B2-46F1-A1B8-C6107DE30FB5}" type="pres">
      <dgm:prSet presAssocID="{15D3984C-F610-43DD-9A7E-36FA5BCB709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97D2B2D-97B1-493E-B4CC-5E6488809067}" type="pres">
      <dgm:prSet presAssocID="{53752730-4642-4793-BAFB-F1F3857D5C59}" presName="spacer" presStyleCnt="0"/>
      <dgm:spPr/>
    </dgm:pt>
    <dgm:pt modelId="{63CE1873-D737-43B5-89B5-7B5066D17EAB}" type="pres">
      <dgm:prSet presAssocID="{9BA1C781-B34E-41B2-9114-443E3BAEDC6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1E86714-BF64-4C81-9FE8-AAAFEEC7CDD9}" type="presOf" srcId="{91597E6E-E853-4102-BA00-F6BA240FEA57}" destId="{C30D05C7-63BF-45CC-9116-137756C3D88E}" srcOrd="0" destOrd="0" presId="urn:microsoft.com/office/officeart/2005/8/layout/vList2"/>
    <dgm:cxn modelId="{41DDF529-0090-4153-AD54-17F775B55D70}" type="presOf" srcId="{9BA1C781-B34E-41B2-9114-443E3BAEDC68}" destId="{63CE1873-D737-43B5-89B5-7B5066D17EAB}" srcOrd="0" destOrd="0" presId="urn:microsoft.com/office/officeart/2005/8/layout/vList2"/>
    <dgm:cxn modelId="{3D4F949B-2DC6-42B5-A417-51095D06A93E}" srcId="{91597E6E-E853-4102-BA00-F6BA240FEA57}" destId="{9BA1C781-B34E-41B2-9114-443E3BAEDC68}" srcOrd="1" destOrd="0" parTransId="{D7A9A70E-19B7-4CF8-ADB2-F9120E9F95B7}" sibTransId="{54262BAD-7F85-417C-BD50-B6FD0855BE79}"/>
    <dgm:cxn modelId="{68B711CB-D17D-4740-A3D9-2FE67CF4F74F}" srcId="{91597E6E-E853-4102-BA00-F6BA240FEA57}" destId="{15D3984C-F610-43DD-9A7E-36FA5BCB709A}" srcOrd="0" destOrd="0" parTransId="{8F6B5445-D2EA-4F98-96D6-DE1F767957BA}" sibTransId="{53752730-4642-4793-BAFB-F1F3857D5C59}"/>
    <dgm:cxn modelId="{34FB11CF-B217-41E8-BABF-1B43A5456279}" type="presOf" srcId="{15D3984C-F610-43DD-9A7E-36FA5BCB709A}" destId="{AD7DAC09-59B2-46F1-A1B8-C6107DE30FB5}" srcOrd="0" destOrd="0" presId="urn:microsoft.com/office/officeart/2005/8/layout/vList2"/>
    <dgm:cxn modelId="{239DE9C3-8F62-4C7D-9EAF-B87127A3D5B9}" type="presParOf" srcId="{C30D05C7-63BF-45CC-9116-137756C3D88E}" destId="{AD7DAC09-59B2-46F1-A1B8-C6107DE30FB5}" srcOrd="0" destOrd="0" presId="urn:microsoft.com/office/officeart/2005/8/layout/vList2"/>
    <dgm:cxn modelId="{8B1354D5-81D9-4F59-8AB1-06136334A1BF}" type="presParOf" srcId="{C30D05C7-63BF-45CC-9116-137756C3D88E}" destId="{697D2B2D-97B1-493E-B4CC-5E6488809067}" srcOrd="1" destOrd="0" presId="urn:microsoft.com/office/officeart/2005/8/layout/vList2"/>
    <dgm:cxn modelId="{8D760EE3-4A74-49E2-9AE8-2AD54BCFCF85}" type="presParOf" srcId="{C30D05C7-63BF-45CC-9116-137756C3D88E}" destId="{63CE1873-D737-43B5-89B5-7B5066D17EA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DAC09-59B2-46F1-A1B8-C6107DE30FB5}">
      <dsp:nvSpPr>
        <dsp:cNvPr id="0" name=""/>
        <dsp:cNvSpPr/>
      </dsp:nvSpPr>
      <dsp:spPr>
        <a:xfrm>
          <a:off x="0" y="526463"/>
          <a:ext cx="3943350" cy="2148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/>
            <a:t>City Council Approval</a:t>
          </a:r>
        </a:p>
      </dsp:txBody>
      <dsp:txXfrm>
        <a:off x="104863" y="631326"/>
        <a:ext cx="3733624" cy="1938394"/>
      </dsp:txXfrm>
    </dsp:sp>
    <dsp:sp modelId="{63CE1873-D737-43B5-89B5-7B5066D17EAB}">
      <dsp:nvSpPr>
        <dsp:cNvPr id="0" name=""/>
        <dsp:cNvSpPr/>
      </dsp:nvSpPr>
      <dsp:spPr>
        <a:xfrm>
          <a:off x="0" y="2830104"/>
          <a:ext cx="3943350" cy="21481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/>
            <a:t>Rebid Process</a:t>
          </a:r>
        </a:p>
      </dsp:txBody>
      <dsp:txXfrm>
        <a:off x="104863" y="2934967"/>
        <a:ext cx="3733624" cy="1938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4A12-6917-47FB-87B9-E9DA414C4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E0985D-D52C-4E8B-BD2F-4965848A1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724A0-A027-4252-95E9-D8E21402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1D946-C79C-4358-A0B6-5A13639C8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96679-6270-4AA5-8C83-21AAC351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65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58E4-E9E1-4C2F-BF22-2AA3891F6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37AA1F-0E57-40F8-B9C0-BBE66F99D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77785-333C-4692-B1E7-185EE259A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51E2A-A9EF-46BD-86E3-9E42584CB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5C1F8-D9DC-4E11-998D-1BC447685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7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0E254-1237-47D7-BC52-8AF12BDAA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3DC0DB-B20B-4A3E-A1AB-DEF038244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73ED6-604C-4868-89B7-3BFD9CCEE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7A115-58F6-4C3A-BD8E-436F9495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C8FD9-FBF5-4436-9D72-58135E84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1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0964F-D7F8-4E64-BF71-80CFA71EE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288C1-BE1A-40D5-9DE5-F9C69ED1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CC7AB-6717-4EC8-9A02-255B3902F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918E3-459C-4D98-893E-70978972F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2F47B-5C78-49F2-9E95-3CD17B6A0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0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4B441-2E9B-40CF-B2AE-F269A33C6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238DF-F910-49ED-B2D9-F9EEF380A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71625-12F8-4BCB-864E-BB9228F9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72340-8721-404D-B17D-A0C7AA6E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2D4BA-F94B-4EBD-AAB1-F0BBA6F1E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1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2D7CD-075B-476B-8CE7-10F08B08C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7B3FF-247E-4B08-A651-FEA411FFD9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8030F-0CCB-4F2B-8CC3-BF7B5FA55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CEC2F-4647-423A-9A08-B9917F165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7A03E-1D83-4BFB-A164-3F119DF8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A4DF3-D666-464C-A7C0-13E756A3A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8F36A-711C-4E85-9108-C854F797F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769BD-6013-4449-AE78-4B25D4A97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AC40B-2708-42A6-A448-7B4594F63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D3D26C-85CB-4B4E-90B4-4AAC524C17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78F148-2E99-4E72-992E-34B74588EC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575714-DB48-49D3-9740-2BAE1791D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20DBED-2020-4591-B96B-0AF35C1AD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E1DAB-63A2-4DFF-9231-D604766AF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E21B-1179-4FD4-A929-65DE1406E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803654-3897-43E1-8236-6E6779CB7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5114D-4F72-46B5-8CEF-125FE91E7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15ACC4-F722-47EB-8FFD-B0A64D4B6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1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2092B1-7FD6-42AE-ACD3-1BE4C382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D6C303-5438-49D1-B2D6-DD0BF16D0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9B189-0220-49DB-B80B-1F747E573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7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5CFA-CBB7-4318-A6DF-72F457904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BFA36-D2D9-4000-813D-C32DFB88E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D369B-6341-45CF-86B9-3EECA90B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518A0-A25D-44C4-96F8-28CCE8AFD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002FE-1BD1-43C0-A590-9C82528FB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267DC-A564-4ABE-8B1D-A3775B46A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E1DA7-3CCD-43EB-8D94-22869E71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A77ABB-5011-4606-93E4-73ABD6CD9B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40B8D-B54A-44B0-B610-91DC0B66F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BC6F3-6541-4AC6-9A7F-D11D9EEA7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BCA7E-B744-4781-A6E6-7611B2E5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A456A-06E6-4216-BBD9-FED7B14BA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9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00F9F9-06E6-40D5-BCD4-E740299D3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251FB-0C76-47D1-B650-2574C13ED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7EECF-9386-4D96-9AE3-29C01DE602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94EBA-EB03-4899-BB0B-2D300BB12CC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5D19F-BD47-464B-A691-2A99486628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9F05E-C516-49AF-BCAB-64D2C724C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56EA5-F32C-44DE-8D5A-9145B5D3E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1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291FC6-F3FF-4405-9F0F-C1413B0A9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9425" y="2073715"/>
            <a:ext cx="5201819" cy="2993042"/>
          </a:xfrm>
        </p:spPr>
        <p:txBody>
          <a:bodyPr anchor="ctr">
            <a:normAutofit/>
          </a:bodyPr>
          <a:lstStyle/>
          <a:p>
            <a:r>
              <a:rPr lang="en-US" sz="6500" b="1">
                <a:solidFill>
                  <a:schemeClr val="bg1"/>
                </a:solidFill>
              </a:rPr>
              <a:t>Transportation Master Plan</a:t>
            </a:r>
            <a:br>
              <a:rPr lang="en-US" sz="6500" b="1">
                <a:solidFill>
                  <a:schemeClr val="bg1"/>
                </a:solidFill>
              </a:rPr>
            </a:br>
            <a:r>
              <a:rPr lang="en-US" sz="6500" b="1">
                <a:solidFill>
                  <a:schemeClr val="bg1"/>
                </a:solidFill>
              </a:rPr>
              <a:t>Update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BD432D-FAB3-4B5D-BF27-4DA7C75B32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4" y="115193"/>
            <a:ext cx="8954691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D6B450-4278-45B8-88C7-C061710E3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799424" y="1883640"/>
            <a:ext cx="520182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4234A4C-A256-4139-A5F4-27078F0D6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799424" y="5066757"/>
            <a:ext cx="520182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59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3187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63248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D86580-A355-482F-8365-C3AB27A4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3" y="640263"/>
            <a:ext cx="2463248" cy="525451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Review:</a:t>
            </a:r>
            <a:r>
              <a:rPr lang="en-US" dirty="0"/>
              <a:t> What we are looking to do…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5E190-CA18-4F7E-BB74-92DAAD8E1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8788" y="640263"/>
            <a:ext cx="4521708" cy="5254510"/>
          </a:xfrm>
        </p:spPr>
        <p:txBody>
          <a:bodyPr anchor="ctr">
            <a:normAutofit/>
          </a:bodyPr>
          <a:lstStyle/>
          <a:p>
            <a:r>
              <a:rPr lang="en-US" sz="1900">
                <a:solidFill>
                  <a:schemeClr val="bg1"/>
                </a:solidFill>
              </a:rPr>
              <a:t>A Transportation Version of </a:t>
            </a:r>
            <a:r>
              <a:rPr lang="en-US" sz="1900" u="sng">
                <a:solidFill>
                  <a:schemeClr val="bg1"/>
                </a:solidFill>
              </a:rPr>
              <a:t>Plan Salt Lake</a:t>
            </a:r>
          </a:p>
          <a:p>
            <a:pPr lvl="1"/>
            <a:r>
              <a:rPr lang="en-US" sz="1900">
                <a:solidFill>
                  <a:schemeClr val="bg1"/>
                </a:solidFill>
              </a:rPr>
              <a:t>Broad and aspirational</a:t>
            </a:r>
          </a:p>
          <a:p>
            <a:pPr lvl="1"/>
            <a:r>
              <a:rPr lang="en-US" sz="1900">
                <a:solidFill>
                  <a:schemeClr val="bg1"/>
                </a:solidFill>
              </a:rPr>
              <a:t>Generally does not address specific locations</a:t>
            </a:r>
          </a:p>
          <a:p>
            <a:pPr lvl="1"/>
            <a:r>
              <a:rPr lang="en-US" sz="1900">
                <a:solidFill>
                  <a:schemeClr val="bg1"/>
                </a:solidFill>
              </a:rPr>
              <a:t>Street Typologies, Transit Master Plan and Pedestrian and Bicycle Master Plan are terrific documents and form the backbone of the Master Plan</a:t>
            </a:r>
          </a:p>
          <a:p>
            <a:r>
              <a:rPr lang="en-US" sz="1900">
                <a:solidFill>
                  <a:schemeClr val="bg1"/>
                </a:solidFill>
              </a:rPr>
              <a:t>Taking charge of the future</a:t>
            </a:r>
          </a:p>
          <a:p>
            <a:pPr lvl="1"/>
            <a:r>
              <a:rPr lang="en-US" sz="1900">
                <a:solidFill>
                  <a:schemeClr val="bg1"/>
                </a:solidFill>
              </a:rPr>
              <a:t>As transportation options evolve what do we want to preserve?</a:t>
            </a:r>
          </a:p>
          <a:p>
            <a:pPr lvl="1"/>
            <a:r>
              <a:rPr lang="en-US" sz="1900">
                <a:solidFill>
                  <a:schemeClr val="bg1"/>
                </a:solidFill>
              </a:rPr>
              <a:t>What do we want to protect against?</a:t>
            </a:r>
          </a:p>
        </p:txBody>
      </p:sp>
    </p:spTree>
    <p:extLst>
      <p:ext uri="{BB962C8B-B14F-4D97-AF65-F5344CB8AC3E}">
        <p14:creationId xmlns:p14="http://schemas.microsoft.com/office/powerpoint/2010/main" val="8526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A57295-2710-4920-B99A-4D1FA03A6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67929-4D33-4306-9E2F-67C49CDDB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" y="465745"/>
            <a:ext cx="8343900" cy="5639435"/>
          </a:xfrm>
          <a:prstGeom prst="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435DEA-EA76-49F9-BE36-087DC0C9A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94027"/>
            <a:ext cx="2620771" cy="4782873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Review</a:t>
            </a:r>
            <a:r>
              <a:rPr lang="en-US" dirty="0">
                <a:solidFill>
                  <a:schemeClr val="bg1"/>
                </a:solidFill>
              </a:rPr>
              <a:t>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Three Pilar Approach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22ECF-221B-4EB9-A51B-011771C04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4" y="894027"/>
            <a:ext cx="4783326" cy="4782873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Enshrine the City’s Values in a Formal  Transportation Plan</a:t>
            </a:r>
          </a:p>
          <a:p>
            <a:pPr lvl="1"/>
            <a:r>
              <a:rPr lang="en-US" sz="2100">
                <a:solidFill>
                  <a:schemeClr val="bg1"/>
                </a:solidFill>
              </a:rPr>
              <a:t>Equity</a:t>
            </a:r>
          </a:p>
          <a:p>
            <a:pPr lvl="1"/>
            <a:r>
              <a:rPr lang="en-US" sz="2100">
                <a:solidFill>
                  <a:schemeClr val="bg1"/>
                </a:solidFill>
              </a:rPr>
              <a:t>Sustainability</a:t>
            </a:r>
          </a:p>
          <a:p>
            <a:pPr lvl="1"/>
            <a:r>
              <a:rPr lang="en-US" sz="2100">
                <a:solidFill>
                  <a:schemeClr val="bg1"/>
                </a:solidFill>
              </a:rPr>
              <a:t>Good Governance</a:t>
            </a:r>
          </a:p>
        </p:txBody>
      </p:sp>
    </p:spTree>
    <p:extLst>
      <p:ext uri="{BB962C8B-B14F-4D97-AF65-F5344CB8AC3E}">
        <p14:creationId xmlns:p14="http://schemas.microsoft.com/office/powerpoint/2010/main" val="945911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3187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3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63248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435DEA-EA76-49F9-BE36-087DC0C9A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3" y="640263"/>
            <a:ext cx="2463248" cy="5254510"/>
          </a:xfrm>
        </p:spPr>
        <p:txBody>
          <a:bodyPr>
            <a:normAutofit/>
          </a:bodyPr>
          <a:lstStyle/>
          <a:p>
            <a:r>
              <a:rPr lang="en-US" dirty="0"/>
              <a:t>Potential Topics of Focus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D2232B-C702-47F2-BB37-39C1E9F15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8788" y="640263"/>
            <a:ext cx="4521708" cy="5254510"/>
          </a:xfrm>
        </p:spPr>
        <p:txBody>
          <a:bodyPr anchor="ctr">
            <a:norm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Air Quality improvements through transportation choices</a:t>
            </a:r>
          </a:p>
          <a:p>
            <a:r>
              <a:rPr lang="en-US" sz="1000" dirty="0">
                <a:solidFill>
                  <a:schemeClr val="bg1"/>
                </a:solidFill>
              </a:rPr>
              <a:t>Urban design and placemaking within street right-of-way </a:t>
            </a:r>
          </a:p>
          <a:p>
            <a:r>
              <a:rPr lang="en-US" sz="1000" dirty="0">
                <a:solidFill>
                  <a:schemeClr val="bg1"/>
                </a:solidFill>
              </a:rPr>
              <a:t>Mobility as a Service (MaaS)</a:t>
            </a:r>
          </a:p>
          <a:p>
            <a:r>
              <a:rPr lang="en-US" sz="1000" dirty="0">
                <a:solidFill>
                  <a:schemeClr val="bg1"/>
                </a:solidFill>
              </a:rPr>
              <a:t>Curb management, including freight management and delivery timing restrictions</a:t>
            </a:r>
          </a:p>
          <a:p>
            <a:r>
              <a:rPr lang="en-US" sz="1000" dirty="0">
                <a:solidFill>
                  <a:schemeClr val="bg1"/>
                </a:solidFill>
              </a:rPr>
              <a:t>Parking policy</a:t>
            </a:r>
          </a:p>
          <a:p>
            <a:pPr lvl="0" hangingPunct="0"/>
            <a:r>
              <a:rPr lang="en-US" sz="1100" b="1" dirty="0">
                <a:solidFill>
                  <a:schemeClr val="accent2">
                    <a:lumMod val="75000"/>
                  </a:schemeClr>
                </a:solidFill>
              </a:rPr>
              <a:t>Best use of alleyways as a city asset</a:t>
            </a:r>
          </a:p>
          <a:p>
            <a:pPr lvl="0"/>
            <a:r>
              <a:rPr lang="en-US" sz="1100" b="1" dirty="0">
                <a:solidFill>
                  <a:schemeClr val="accent2">
                    <a:lumMod val="75000"/>
                  </a:schemeClr>
                </a:solidFill>
              </a:rPr>
              <a:t>Connections between areas separated by freeway and heavy rail</a:t>
            </a:r>
          </a:p>
          <a:p>
            <a:r>
              <a:rPr lang="en-US" sz="1000" dirty="0">
                <a:solidFill>
                  <a:schemeClr val="bg1"/>
                </a:solidFill>
              </a:rPr>
              <a:t>Neighborhood byways </a:t>
            </a:r>
          </a:p>
          <a:p>
            <a:r>
              <a:rPr lang="en-US" sz="1000" dirty="0">
                <a:solidFill>
                  <a:schemeClr val="bg1"/>
                </a:solidFill>
              </a:rPr>
              <a:t>Separated &amp; raised bike lanes</a:t>
            </a:r>
          </a:p>
          <a:p>
            <a:r>
              <a:rPr lang="en-US" sz="1000" dirty="0">
                <a:solidFill>
                  <a:schemeClr val="bg1"/>
                </a:solidFill>
              </a:rPr>
              <a:t>Signal timing for modes other than cars</a:t>
            </a:r>
          </a:p>
          <a:p>
            <a:r>
              <a:rPr lang="en-US" sz="1000" dirty="0">
                <a:solidFill>
                  <a:schemeClr val="bg1"/>
                </a:solidFill>
              </a:rPr>
              <a:t>Traffic calming</a:t>
            </a:r>
          </a:p>
          <a:p>
            <a:r>
              <a:rPr lang="en-US" sz="1000" dirty="0">
                <a:solidFill>
                  <a:schemeClr val="bg1"/>
                </a:solidFill>
              </a:rPr>
              <a:t>Small vehicles policy (ebike, scooter, etc.) </a:t>
            </a:r>
          </a:p>
          <a:p>
            <a:r>
              <a:rPr lang="en-US" sz="1000" dirty="0">
                <a:solidFill>
                  <a:schemeClr val="bg1"/>
                </a:solidFill>
              </a:rPr>
              <a:t>Speed limits (linked to the Street Typologies project)</a:t>
            </a:r>
          </a:p>
          <a:p>
            <a:r>
              <a:rPr lang="en-US" sz="1000" dirty="0">
                <a:solidFill>
                  <a:schemeClr val="bg1"/>
                </a:solidFill>
              </a:rPr>
              <a:t>Transportation Management Associations </a:t>
            </a:r>
          </a:p>
          <a:p>
            <a:r>
              <a:rPr lang="en-US" sz="1000" dirty="0">
                <a:solidFill>
                  <a:schemeClr val="bg1"/>
                </a:solidFill>
              </a:rPr>
              <a:t>Street trees as transportation infrastructure</a:t>
            </a:r>
          </a:p>
          <a:p>
            <a:r>
              <a:rPr lang="en-US" sz="1000" dirty="0">
                <a:solidFill>
                  <a:schemeClr val="bg1"/>
                </a:solidFill>
              </a:rPr>
              <a:t>Ride-hailing services</a:t>
            </a:r>
          </a:p>
          <a:p>
            <a:r>
              <a:rPr lang="en-US" sz="1000" dirty="0">
                <a:solidFill>
                  <a:schemeClr val="bg1"/>
                </a:solidFill>
              </a:rPr>
              <a:t>Curbless and shared streets</a:t>
            </a:r>
          </a:p>
          <a:p>
            <a:r>
              <a:rPr lang="en-US" sz="1000" dirty="0">
                <a:solidFill>
                  <a:schemeClr val="bg1"/>
                </a:solidFill>
              </a:rPr>
              <a:t>Stormwater and Green Infrastructure including permeability and flooding</a:t>
            </a:r>
          </a:p>
          <a:p>
            <a:r>
              <a:rPr lang="en-US" sz="1000" dirty="0">
                <a:solidFill>
                  <a:schemeClr val="bg1"/>
                </a:solidFill>
              </a:rPr>
              <a:t>Vehicle technology including electric and autonomous vehicles</a:t>
            </a:r>
          </a:p>
          <a:p>
            <a:r>
              <a:rPr lang="en-US" sz="1000" dirty="0">
                <a:solidFill>
                  <a:schemeClr val="bg1"/>
                </a:solidFill>
              </a:rPr>
              <a:t>Freight, including platoon, autonomous and self-driving trucks</a:t>
            </a:r>
          </a:p>
        </p:txBody>
      </p:sp>
    </p:spTree>
    <p:extLst>
      <p:ext uri="{BB962C8B-B14F-4D97-AF65-F5344CB8AC3E}">
        <p14:creationId xmlns:p14="http://schemas.microsoft.com/office/powerpoint/2010/main" val="1885948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58B3-2129-4BEE-95F7-68E40A53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58" y="621792"/>
            <a:ext cx="3886128" cy="5504688"/>
          </a:xfrm>
        </p:spPr>
        <p:txBody>
          <a:bodyPr>
            <a:normAutofit/>
          </a:bodyPr>
          <a:lstStyle/>
          <a:p>
            <a:r>
              <a:rPr lang="en-US" sz="4200"/>
              <a:t>What’s New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593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516498-C03A-4519-B6A5-7B13D0FDB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588525"/>
              </p:ext>
            </p:extLst>
          </p:nvPr>
        </p:nvGraphicFramePr>
        <p:xfrm>
          <a:off x="4574286" y="621792"/>
          <a:ext cx="394335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5235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3187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63248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F74D0-EB23-4FFF-97BE-8DBA87B17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3" y="640263"/>
            <a:ext cx="2463248" cy="5254510"/>
          </a:xfrm>
        </p:spPr>
        <p:txBody>
          <a:bodyPr>
            <a:normAutofit/>
          </a:bodyPr>
          <a:lstStyle/>
          <a:p>
            <a:r>
              <a:rPr lang="en-US" dirty="0"/>
              <a:t>Rebid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5351C-379B-44AE-BD7F-5B00540AC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8788" y="640263"/>
            <a:ext cx="4521708" cy="5254510"/>
          </a:xfrm>
        </p:spPr>
        <p:txBody>
          <a:bodyPr anchor="ctr">
            <a:norm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Not Fun!</a:t>
            </a:r>
          </a:p>
          <a:p>
            <a:r>
              <a:rPr lang="en-US" sz="1900" dirty="0">
                <a:solidFill>
                  <a:schemeClr val="bg1"/>
                </a:solidFill>
              </a:rPr>
              <a:t>Prohibited from discussing most details</a:t>
            </a:r>
          </a:p>
        </p:txBody>
      </p:sp>
    </p:spTree>
    <p:extLst>
      <p:ext uri="{BB962C8B-B14F-4D97-AF65-F5344CB8AC3E}">
        <p14:creationId xmlns:p14="http://schemas.microsoft.com/office/powerpoint/2010/main" val="5715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3187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63248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F74D0-EB23-4FFF-97BE-8DBA87B17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3" y="640263"/>
            <a:ext cx="2463248" cy="5254510"/>
          </a:xfrm>
        </p:spPr>
        <p:txBody>
          <a:bodyPr>
            <a:normAutofit/>
          </a:bodyPr>
          <a:lstStyle/>
          <a:p>
            <a:r>
              <a:rPr lang="en-US" dirty="0"/>
              <a:t>Rebid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5351C-379B-44AE-BD7F-5B00540AC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8788" y="640263"/>
            <a:ext cx="4521708" cy="5254510"/>
          </a:xfrm>
        </p:spPr>
        <p:txBody>
          <a:bodyPr anchor="ctr">
            <a:normAutofit/>
          </a:bodyPr>
          <a:lstStyle/>
          <a:p>
            <a:endParaRPr lang="en-US" sz="1900" dirty="0">
              <a:solidFill>
                <a:schemeClr val="bg1"/>
              </a:solidFill>
            </a:endParaRPr>
          </a:p>
          <a:p>
            <a:r>
              <a:rPr lang="en-US" sz="1900" dirty="0">
                <a:solidFill>
                  <a:schemeClr val="bg1"/>
                </a:solidFill>
              </a:rPr>
              <a:t>More Financial Resources</a:t>
            </a:r>
          </a:p>
          <a:p>
            <a:r>
              <a:rPr lang="en-US" sz="1900" dirty="0">
                <a:solidFill>
                  <a:schemeClr val="bg1"/>
                </a:solidFill>
              </a:rPr>
              <a:t>Addition of East West Connections</a:t>
            </a:r>
          </a:p>
          <a:p>
            <a:r>
              <a:rPr lang="en-US" sz="1900" dirty="0">
                <a:solidFill>
                  <a:schemeClr val="bg1"/>
                </a:solidFill>
              </a:rPr>
              <a:t>Alleyway Policy</a:t>
            </a:r>
          </a:p>
          <a:p>
            <a:r>
              <a:rPr lang="en-US" sz="1900" dirty="0">
                <a:solidFill>
                  <a:schemeClr val="bg1"/>
                </a:solidFill>
              </a:rPr>
              <a:t>Economy of scale for outreach</a:t>
            </a:r>
          </a:p>
          <a:p>
            <a:r>
              <a:rPr lang="en-US" sz="1900" dirty="0">
                <a:solidFill>
                  <a:schemeClr val="bg1"/>
                </a:solidFill>
              </a:rPr>
              <a:t>Hopefully a better balance between scope and budget</a:t>
            </a:r>
          </a:p>
        </p:txBody>
      </p:sp>
    </p:spTree>
    <p:extLst>
      <p:ext uri="{BB962C8B-B14F-4D97-AF65-F5344CB8AC3E}">
        <p14:creationId xmlns:p14="http://schemas.microsoft.com/office/powerpoint/2010/main" val="3147432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265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Master Plan Update</vt:lpstr>
      <vt:lpstr>Review: What we are looking to do…</vt:lpstr>
      <vt:lpstr>Review:  Three Pilar Approach</vt:lpstr>
      <vt:lpstr>Potential Topics of Focus</vt:lpstr>
      <vt:lpstr>What’s New</vt:lpstr>
      <vt:lpstr>Rebid Process</vt:lpstr>
      <vt:lpstr>Rebid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Master Plan Update</dc:title>
  <dc:creator>Taylor, Joe</dc:creator>
  <cp:lastModifiedBy>Taylor, Joe</cp:lastModifiedBy>
  <cp:revision>4</cp:revision>
  <dcterms:created xsi:type="dcterms:W3CDTF">2020-10-19T17:23:05Z</dcterms:created>
  <dcterms:modified xsi:type="dcterms:W3CDTF">2020-10-20T00:36:52Z</dcterms:modified>
</cp:coreProperties>
</file>