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sldIdLst>
    <p:sldId id="392" r:id="rId5"/>
    <p:sldId id="440" r:id="rId6"/>
    <p:sldId id="447" r:id="rId7"/>
    <p:sldId id="458" r:id="rId8"/>
    <p:sldId id="448" r:id="rId9"/>
    <p:sldId id="459" r:id="rId10"/>
    <p:sldId id="460" r:id="rId11"/>
    <p:sldId id="439" r:id="rId12"/>
    <p:sldId id="451" r:id="rId13"/>
    <p:sldId id="45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4"/>
    <a:srgbClr val="9099A6"/>
    <a:srgbClr val="C227B9"/>
    <a:srgbClr val="007BEA"/>
    <a:srgbClr val="6CC048"/>
    <a:srgbClr val="8E9090"/>
    <a:srgbClr val="FFD100"/>
    <a:srgbClr val="40B4E5"/>
    <a:srgbClr val="B7DDFF"/>
    <a:srgbClr val="37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2" dt="2021-04-12T20:43:30.703"/>
    <p1510:client id="{27A141FE-6B31-4C7A-9993-0FCA39344062}" v="2004" dt="2021-04-12T20:13:53.986"/>
    <p1510:client id="{51382A0A-4922-481E-99B5-D1729392F72A}" v="12" dt="2021-04-07T16:50:25.200"/>
    <p1510:client id="{87125BF5-2EE7-4843-AD20-C85649C06114}" v="218" dt="2021-04-12T16:20:31.820"/>
    <p1510:client id="{EAF4BB9F-E083-C000-0812-6AECCA85C5B7}" v="3" dt="2021-04-07T16:24:32.428"/>
    <p1510:client id="{EBF4BB9F-D03C-C000-051A-9D1E1047433A}" v="4" dt="2021-04-07T16:20:5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1" autoAdjust="0"/>
    <p:restoredTop sz="92750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44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DC4BE-19B2-41AB-8650-1AD1A5E8BF4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53F54-AA81-40D8-A5A5-E508A3E12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Purpose</a:t>
            </a:r>
            <a:r>
              <a:rPr lang="en-US" baseline="0" dirty="0" smtClean="0">
                <a:cs typeface="Calibri"/>
              </a:rPr>
              <a:t> of LRTP</a:t>
            </a:r>
            <a:r>
              <a:rPr lang="en-US" dirty="0" smtClean="0">
                <a:cs typeface="Calibri"/>
              </a:rPr>
              <a:t> to "understand and respond to future community needs" within UTA’s service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7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Designed as a listening exercise – </a:t>
            </a:r>
            <a:r>
              <a:rPr lang="en-US" dirty="0" smtClean="0"/>
              <a:t>it</a:t>
            </a:r>
            <a:r>
              <a:rPr lang="en-US" baseline="0" dirty="0" smtClean="0"/>
              <a:t> will NOT </a:t>
            </a:r>
            <a:r>
              <a:rPr lang="en-US" dirty="0" smtClean="0"/>
              <a:t>focus </a:t>
            </a:r>
            <a:r>
              <a:rPr lang="en-US" dirty="0" smtClean="0"/>
              <a:t>on solutions for transit service. Interested in how municipalities are developing based on land use densities, employment nodes, and residential types, plus goals</a:t>
            </a:r>
            <a:r>
              <a:rPr lang="en-US" baseline="0" dirty="0" smtClean="0"/>
              <a:t> and priorities for transportation networks.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Measurement will</a:t>
            </a:r>
            <a:r>
              <a:rPr lang="en-US" baseline="0" dirty="0" smtClean="0"/>
              <a:t> include </a:t>
            </a:r>
            <a:r>
              <a:rPr lang="en-US" dirty="0" smtClean="0"/>
              <a:t>GIS network analysis of AT infrastructure completeness,</a:t>
            </a:r>
            <a:r>
              <a:rPr lang="en-US" baseline="0" dirty="0" smtClean="0"/>
              <a:t> route directness and quality of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>
                <a:cs typeface="Calibri" panose="020F0502020204030204"/>
              </a:rPr>
              <a:t>Major</a:t>
            </a:r>
            <a:r>
              <a:rPr lang="en-US" baseline="0" dirty="0">
                <a:cs typeface="Calibri" panose="020F0502020204030204"/>
              </a:rPr>
              <a:t> Tasks</a:t>
            </a:r>
            <a:endParaRPr lang="en-US" dirty="0">
              <a:cs typeface="Calibri" panose="020F0502020204030204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dirty="0">
                <a:cs typeface="Calibri" panose="020F0502020204030204"/>
              </a:rPr>
              <a:t>Listening</a:t>
            </a:r>
            <a:r>
              <a:rPr lang="en-US" baseline="0" dirty="0">
                <a:cs typeface="Calibri" panose="020F0502020204030204"/>
              </a:rPr>
              <a:t> Tour + Data Collection &amp; Analysis.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>
                <a:cs typeface="Calibri" panose="020F0502020204030204"/>
              </a:rPr>
              <a:t>Preliminary Goals Development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>
                <a:cs typeface="Calibri" panose="020F0502020204030204"/>
              </a:rPr>
              <a:t>Public Engagement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>
                <a:cs typeface="Calibri" panose="020F0502020204030204"/>
              </a:rPr>
              <a:t>Draft Scenarios and Plan</a:t>
            </a:r>
          </a:p>
          <a:p>
            <a:pPr marL="228600" indent="-228600">
              <a:buFont typeface="+mj-lt"/>
              <a:buAutoNum type="arabicParenR"/>
            </a:pPr>
            <a:r>
              <a:rPr lang="en-US" baseline="0" dirty="0">
                <a:cs typeface="Calibri" panose="020F0502020204030204"/>
              </a:rPr>
              <a:t>Finalize Scenarios and Plan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3F54-AA81-40D8-A5A5-E508A3E12C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9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6" y="3"/>
            <a:ext cx="10221685" cy="644979"/>
          </a:xfrm>
        </p:spPr>
        <p:txBody>
          <a:bodyPr anchor="b">
            <a:normAutofit/>
          </a:bodyPr>
          <a:lstStyle>
            <a:lvl1pPr>
              <a:defRPr sz="21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D803-5555-46D1-BEE6-1B5AC88F2C3C}" type="datetime1">
              <a:rPr lang="en-US" smtClean="0">
                <a:solidFill>
                  <a:srgbClr val="0055A4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0055A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5A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418B-6FE1-4F50-9D0B-25694DD6C2E8}" type="slidenum">
              <a:rPr lang="en-US" smtClean="0">
                <a:solidFill>
                  <a:srgbClr val="0055A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55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6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7744-6AB9-47E6-8604-9C53D6051C1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296A-BE2D-45F0-A72B-232F34B86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5A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100" kern="1200">
          <a:solidFill>
            <a:srgbClr val="0055A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rgbClr val="0055A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rgbClr val="0055A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rgbClr val="0055A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rgbClr val="0055A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tags" Target="../tags/tag90.xml"/><Relationship Id="rId55" Type="http://schemas.openxmlformats.org/officeDocument/2006/relationships/tags" Target="../tags/tag95.xml"/><Relationship Id="rId63" Type="http://schemas.openxmlformats.org/officeDocument/2006/relationships/tags" Target="../tags/tag103.xml"/><Relationship Id="rId68" Type="http://schemas.openxmlformats.org/officeDocument/2006/relationships/tags" Target="../tags/tag108.xml"/><Relationship Id="rId76" Type="http://schemas.openxmlformats.org/officeDocument/2006/relationships/tags" Target="../tags/tag116.xml"/><Relationship Id="rId84" Type="http://schemas.openxmlformats.org/officeDocument/2006/relationships/tags" Target="../tags/tag124.xml"/><Relationship Id="rId7" Type="http://schemas.openxmlformats.org/officeDocument/2006/relationships/tags" Target="../tags/tag47.xml"/><Relationship Id="rId71" Type="http://schemas.openxmlformats.org/officeDocument/2006/relationships/tags" Target="../tags/tag111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tags" Target="../tags/tag93.xml"/><Relationship Id="rId58" Type="http://schemas.openxmlformats.org/officeDocument/2006/relationships/tags" Target="../tags/tag98.xml"/><Relationship Id="rId66" Type="http://schemas.openxmlformats.org/officeDocument/2006/relationships/tags" Target="../tags/tag106.xml"/><Relationship Id="rId74" Type="http://schemas.openxmlformats.org/officeDocument/2006/relationships/tags" Target="../tags/tag114.xml"/><Relationship Id="rId79" Type="http://schemas.openxmlformats.org/officeDocument/2006/relationships/tags" Target="../tags/tag119.xml"/><Relationship Id="rId87" Type="http://schemas.openxmlformats.org/officeDocument/2006/relationships/slideLayout" Target="../slideLayouts/slideLayout9.xml"/><Relationship Id="rId5" Type="http://schemas.openxmlformats.org/officeDocument/2006/relationships/tags" Target="../tags/tag45.xml"/><Relationship Id="rId61" Type="http://schemas.openxmlformats.org/officeDocument/2006/relationships/tags" Target="../tags/tag101.xml"/><Relationship Id="rId82" Type="http://schemas.openxmlformats.org/officeDocument/2006/relationships/tags" Target="../tags/tag122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tags" Target="../tags/tag96.xml"/><Relationship Id="rId64" Type="http://schemas.openxmlformats.org/officeDocument/2006/relationships/tags" Target="../tags/tag104.xml"/><Relationship Id="rId69" Type="http://schemas.openxmlformats.org/officeDocument/2006/relationships/tags" Target="../tags/tag109.xml"/><Relationship Id="rId77" Type="http://schemas.openxmlformats.org/officeDocument/2006/relationships/tags" Target="../tags/tag117.xml"/><Relationship Id="rId8" Type="http://schemas.openxmlformats.org/officeDocument/2006/relationships/tags" Target="../tags/tag48.xml"/><Relationship Id="rId51" Type="http://schemas.openxmlformats.org/officeDocument/2006/relationships/tags" Target="../tags/tag91.xml"/><Relationship Id="rId72" Type="http://schemas.openxmlformats.org/officeDocument/2006/relationships/tags" Target="../tags/tag112.xml"/><Relationship Id="rId80" Type="http://schemas.openxmlformats.org/officeDocument/2006/relationships/tags" Target="../tags/tag120.xml"/><Relationship Id="rId85" Type="http://schemas.openxmlformats.org/officeDocument/2006/relationships/tags" Target="../tags/tag125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59" Type="http://schemas.openxmlformats.org/officeDocument/2006/relationships/tags" Target="../tags/tag99.xml"/><Relationship Id="rId67" Type="http://schemas.openxmlformats.org/officeDocument/2006/relationships/tags" Target="../tags/tag107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54" Type="http://schemas.openxmlformats.org/officeDocument/2006/relationships/tags" Target="../tags/tag94.xml"/><Relationship Id="rId62" Type="http://schemas.openxmlformats.org/officeDocument/2006/relationships/tags" Target="../tags/tag102.xml"/><Relationship Id="rId70" Type="http://schemas.openxmlformats.org/officeDocument/2006/relationships/tags" Target="../tags/tag110.xml"/><Relationship Id="rId75" Type="http://schemas.openxmlformats.org/officeDocument/2006/relationships/tags" Target="../tags/tag115.xml"/><Relationship Id="rId83" Type="http://schemas.openxmlformats.org/officeDocument/2006/relationships/tags" Target="../tags/tag123.xml"/><Relationship Id="rId88" Type="http://schemas.openxmlformats.org/officeDocument/2006/relationships/notesSlide" Target="../notesSlides/notesSlide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tags" Target="../tags/tag89.xml"/><Relationship Id="rId57" Type="http://schemas.openxmlformats.org/officeDocument/2006/relationships/tags" Target="../tags/tag97.xm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tags" Target="../tags/tag92.xml"/><Relationship Id="rId60" Type="http://schemas.openxmlformats.org/officeDocument/2006/relationships/tags" Target="../tags/tag100.xml"/><Relationship Id="rId65" Type="http://schemas.openxmlformats.org/officeDocument/2006/relationships/tags" Target="../tags/tag105.xml"/><Relationship Id="rId73" Type="http://schemas.openxmlformats.org/officeDocument/2006/relationships/tags" Target="../tags/tag113.xml"/><Relationship Id="rId78" Type="http://schemas.openxmlformats.org/officeDocument/2006/relationships/tags" Target="../tags/tag118.xml"/><Relationship Id="rId81" Type="http://schemas.openxmlformats.org/officeDocument/2006/relationships/tags" Target="../tags/tag121.xml"/><Relationship Id="rId86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hyperlink" Target="https://rideuta.com/About-UTA/Active-Projects/Long-Range-Transit-Plan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9.pn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kinkead@rideuta.com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7AE674-C7BB-42D6-A2F5-876C984925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2042" r="3200" b="2609"/>
          <a:stretch/>
        </p:blipFill>
        <p:spPr>
          <a:xfrm flipH="1">
            <a:off x="836579" y="-6"/>
            <a:ext cx="10518843" cy="6892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8614" cy="6891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152" y="875499"/>
            <a:ext cx="6845697" cy="2650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6400" dirty="0" smtClean="0">
                <a:solidFill>
                  <a:srgbClr val="002060"/>
                </a:solidFill>
              </a:rPr>
              <a:t>UTA Updates</a:t>
            </a:r>
            <a:r>
              <a:rPr lang="en-US" sz="5300" dirty="0">
                <a:solidFill>
                  <a:srgbClr val="002060"/>
                </a:solidFill>
              </a:rPr>
              <a:t/>
            </a:r>
            <a:br>
              <a:rPr lang="en-US" sz="5300" dirty="0">
                <a:solidFill>
                  <a:srgbClr val="002060"/>
                </a:solidFill>
              </a:rPr>
            </a:br>
            <a:r>
              <a:rPr lang="en-US" sz="5600" spc="300" dirty="0" smtClean="0">
                <a:solidFill>
                  <a:srgbClr val="002060"/>
                </a:solidFill>
              </a:rPr>
              <a:t>SLC BAC Meeting</a:t>
            </a:r>
            <a:r>
              <a:rPr lang="en-US" sz="5300" dirty="0" smtClean="0">
                <a:solidFill>
                  <a:srgbClr val="002060"/>
                </a:solidFill>
              </a:rPr>
              <a:t/>
            </a:r>
            <a:br>
              <a:rPr lang="en-US" sz="53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April 19, 2021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13349D-46F8-402F-88A2-B4E679888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9" t="69015"/>
          <a:stretch/>
        </p:blipFill>
        <p:spPr>
          <a:xfrm>
            <a:off x="10202174" y="4733026"/>
            <a:ext cx="1989826" cy="21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0" name="OTLSHAPE_M_de4b6fc26e4e4e95988295dffa813807_Connector1"/>
          <p:cNvCxnSpPr/>
          <p:nvPr>
            <p:custDataLst>
              <p:tags r:id="rId2"/>
            </p:custDataLst>
          </p:nvPr>
        </p:nvCxnSpPr>
        <p:spPr>
          <a:xfrm>
            <a:off x="10693467" y="1396619"/>
            <a:ext cx="0" cy="533781"/>
          </a:xfrm>
          <a:prstGeom prst="line">
            <a:avLst/>
          </a:prstGeom>
          <a:ln w="7620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9" name="OTLSHAPE_M_add169734a6e4cba881d323a1bc3ba07_Connector1"/>
          <p:cNvCxnSpPr/>
          <p:nvPr>
            <p:custDataLst>
              <p:tags r:id="rId3"/>
            </p:custDataLst>
          </p:nvPr>
        </p:nvCxnSpPr>
        <p:spPr>
          <a:xfrm>
            <a:off x="1036199" y="1481878"/>
            <a:ext cx="0" cy="448522"/>
          </a:xfrm>
          <a:prstGeom prst="line">
            <a:avLst/>
          </a:prstGeom>
          <a:ln w="7620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8" name="OTLSHAPE_TB_00000000000000000000000000000000_LeftEndCaps" hidden="1"/>
          <p:cNvSpPr txBox="1"/>
          <p:nvPr>
            <p:custDataLst>
              <p:tags r:id="rId4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1259" name="OTLSHAPE_TB_00000000000000000000000000000000_RightEndCaps"/>
          <p:cNvSpPr txBox="1"/>
          <p:nvPr>
            <p:custDataLst>
              <p:tags r:id="rId5"/>
            </p:custDataLst>
          </p:nvPr>
        </p:nvSpPr>
        <p:spPr>
          <a:xfrm>
            <a:off x="11313667" y="19813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chemeClr val="accent2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1260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683598" y="1930400"/>
            <a:ext cx="10515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0072BC"/>
              </a:gs>
              <a:gs pos="0">
                <a:srgbClr val="0072BC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OTLSHAPE_TB_00000000000000000000000000000000_ElapsedTime"/>
          <p:cNvSpPr/>
          <p:nvPr>
            <p:custDataLst>
              <p:tags r:id="rId7"/>
            </p:custDataLst>
          </p:nvPr>
        </p:nvSpPr>
        <p:spPr>
          <a:xfrm>
            <a:off x="683598" y="1930400"/>
            <a:ext cx="469900" cy="381000"/>
          </a:xfrm>
          <a:prstGeom prst="roundRect">
            <a:avLst>
              <a:gd name="adj" fmla="val 10000000"/>
            </a:avLst>
          </a:prstGeom>
          <a:solidFill>
            <a:srgbClr val="1B1464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OTLSHAPE_TB_00000000000000000000000000000000_TodayMarkerShape" hidden="1"/>
          <p:cNvSpPr/>
          <p:nvPr>
            <p:custDataLst>
              <p:tags r:id="rId8"/>
            </p:custDataLst>
          </p:nvPr>
        </p:nvSpPr>
        <p:spPr>
          <a:xfrm>
            <a:off x="1044383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TLSHAPE_TB_00000000000000000000000000000000_TodayMarkerText" hidden="1"/>
          <p:cNvSpPr txBox="1"/>
          <p:nvPr>
            <p:custDataLst>
              <p:tags r:id="rId9"/>
            </p:custDataLst>
          </p:nvPr>
        </p:nvSpPr>
        <p:spPr>
          <a:xfrm>
            <a:off x="1098811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1264" name="OTLSHAPE_TB_00000000000000000000000000000000_TimescaleInterval1"/>
          <p:cNvSpPr txBox="1"/>
          <p:nvPr>
            <p:custDataLst>
              <p:tags r:id="rId10"/>
            </p:custDataLst>
          </p:nvPr>
        </p:nvSpPr>
        <p:spPr>
          <a:xfrm>
            <a:off x="912198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cxnSp>
        <p:nvCxnSpPr>
          <p:cNvPr id="1265" name="OTLSHAPE_TB_00000000000000000000000000000000_Separator1"/>
          <p:cNvCxnSpPr/>
          <p:nvPr>
            <p:custDataLst>
              <p:tags r:id="rId11"/>
            </p:custDataLst>
          </p:nvPr>
        </p:nvCxnSpPr>
        <p:spPr>
          <a:xfrm>
            <a:off x="2116823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6" name="OTLSHAPE_TB_00000000000000000000000000000000_TimescaleInterval2"/>
          <p:cNvSpPr txBox="1"/>
          <p:nvPr>
            <p:custDataLst>
              <p:tags r:id="rId12"/>
            </p:custDataLst>
          </p:nvPr>
        </p:nvSpPr>
        <p:spPr>
          <a:xfrm>
            <a:off x="2180323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cxnSp>
        <p:nvCxnSpPr>
          <p:cNvPr id="1267" name="OTLSHAPE_TB_00000000000000000000000000000000_Separator2"/>
          <p:cNvCxnSpPr/>
          <p:nvPr>
            <p:custDataLst>
              <p:tags r:id="rId13"/>
            </p:custDataLst>
          </p:nvPr>
        </p:nvCxnSpPr>
        <p:spPr>
          <a:xfrm>
            <a:off x="3398883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8" name="OTLSHAPE_TB_00000000000000000000000000000000_TimescaleInterval3"/>
          <p:cNvSpPr txBox="1"/>
          <p:nvPr>
            <p:custDataLst>
              <p:tags r:id="rId14"/>
            </p:custDataLst>
          </p:nvPr>
        </p:nvSpPr>
        <p:spPr>
          <a:xfrm>
            <a:off x="3462384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cxnSp>
        <p:nvCxnSpPr>
          <p:cNvPr id="1269" name="OTLSHAPE_TB_00000000000000000000000000000000_Separator3"/>
          <p:cNvCxnSpPr/>
          <p:nvPr>
            <p:custDataLst>
              <p:tags r:id="rId15"/>
            </p:custDataLst>
          </p:nvPr>
        </p:nvCxnSpPr>
        <p:spPr>
          <a:xfrm>
            <a:off x="4680944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0" name="OTLSHAPE_TB_00000000000000000000000000000000_TimescaleInterval4"/>
          <p:cNvSpPr txBox="1"/>
          <p:nvPr>
            <p:custDataLst>
              <p:tags r:id="rId16"/>
            </p:custDataLst>
          </p:nvPr>
        </p:nvSpPr>
        <p:spPr>
          <a:xfrm>
            <a:off x="4744444" y="1993900"/>
            <a:ext cx="301878" cy="25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Q1
2022</a:t>
            </a:r>
          </a:p>
        </p:txBody>
      </p:sp>
      <p:cxnSp>
        <p:nvCxnSpPr>
          <p:cNvPr id="1271" name="OTLSHAPE_TB_00000000000000000000000000000000_Separator4"/>
          <p:cNvCxnSpPr/>
          <p:nvPr>
            <p:custDataLst>
              <p:tags r:id="rId17"/>
            </p:custDataLst>
          </p:nvPr>
        </p:nvCxnSpPr>
        <p:spPr>
          <a:xfrm>
            <a:off x="5935133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2" name="OTLSHAPE_TB_00000000000000000000000000000000_TimescaleInterval5"/>
          <p:cNvSpPr txBox="1"/>
          <p:nvPr>
            <p:custDataLst>
              <p:tags r:id="rId18"/>
            </p:custDataLst>
          </p:nvPr>
        </p:nvSpPr>
        <p:spPr>
          <a:xfrm>
            <a:off x="5998633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Q2</a:t>
            </a:r>
          </a:p>
        </p:txBody>
      </p:sp>
      <p:cxnSp>
        <p:nvCxnSpPr>
          <p:cNvPr id="1273" name="OTLSHAPE_TB_00000000000000000000000000000000_Separator5"/>
          <p:cNvCxnSpPr/>
          <p:nvPr>
            <p:custDataLst>
              <p:tags r:id="rId19"/>
            </p:custDataLst>
          </p:nvPr>
        </p:nvCxnSpPr>
        <p:spPr>
          <a:xfrm>
            <a:off x="7203258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OTLSHAPE_TB_00000000000000000000000000000000_TimescaleInterval6"/>
          <p:cNvSpPr txBox="1"/>
          <p:nvPr>
            <p:custDataLst>
              <p:tags r:id="rId20"/>
            </p:custDataLst>
          </p:nvPr>
        </p:nvSpPr>
        <p:spPr>
          <a:xfrm>
            <a:off x="7266758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Q3</a:t>
            </a:r>
          </a:p>
        </p:txBody>
      </p:sp>
      <p:cxnSp>
        <p:nvCxnSpPr>
          <p:cNvPr id="1275" name="OTLSHAPE_TB_00000000000000000000000000000000_Separator6"/>
          <p:cNvCxnSpPr/>
          <p:nvPr>
            <p:custDataLst>
              <p:tags r:id="rId21"/>
            </p:custDataLst>
          </p:nvPr>
        </p:nvCxnSpPr>
        <p:spPr>
          <a:xfrm>
            <a:off x="8485318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6" name="OTLSHAPE_TB_00000000000000000000000000000000_TimescaleInterval7"/>
          <p:cNvSpPr txBox="1"/>
          <p:nvPr>
            <p:custDataLst>
              <p:tags r:id="rId22"/>
            </p:custDataLst>
          </p:nvPr>
        </p:nvSpPr>
        <p:spPr>
          <a:xfrm>
            <a:off x="8548818" y="2027873"/>
            <a:ext cx="1827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Q4</a:t>
            </a:r>
          </a:p>
        </p:txBody>
      </p:sp>
      <p:cxnSp>
        <p:nvCxnSpPr>
          <p:cNvPr id="1277" name="OTLSHAPE_TB_00000000000000000000000000000000_Separator7"/>
          <p:cNvCxnSpPr/>
          <p:nvPr>
            <p:custDataLst>
              <p:tags r:id="rId23"/>
            </p:custDataLst>
          </p:nvPr>
        </p:nvCxnSpPr>
        <p:spPr>
          <a:xfrm>
            <a:off x="9767378" y="19939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8" name="OTLSHAPE_TB_00000000000000000000000000000000_TimescaleInterval8"/>
          <p:cNvSpPr txBox="1"/>
          <p:nvPr>
            <p:custDataLst>
              <p:tags r:id="rId24"/>
            </p:custDataLst>
          </p:nvPr>
        </p:nvSpPr>
        <p:spPr>
          <a:xfrm>
            <a:off x="9830878" y="1993900"/>
            <a:ext cx="301878" cy="25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>
                <a:solidFill>
                  <a:schemeClr val="lt1"/>
                </a:solidFill>
                <a:latin typeface="Calibri" panose="020F0502020204030204" pitchFamily="34" charset="0"/>
              </a:rPr>
              <a:t>Q1
2023</a:t>
            </a:r>
          </a:p>
        </p:txBody>
      </p:sp>
      <p:sp>
        <p:nvSpPr>
          <p:cNvPr id="1281" name="OTLSHAPE_M_add169734a6e4cba881d323a1bc3ba07_Title"/>
          <p:cNvSpPr txBox="1"/>
          <p:nvPr>
            <p:custDataLst>
              <p:tags r:id="rId25"/>
            </p:custDataLst>
          </p:nvPr>
        </p:nvSpPr>
        <p:spPr>
          <a:xfrm>
            <a:off x="1258449" y="1363557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LRTP Process Kick Off!</a:t>
            </a:r>
          </a:p>
        </p:txBody>
      </p:sp>
      <p:sp>
        <p:nvSpPr>
          <p:cNvPr id="1282" name="OTLSHAPE_M_add169734a6e4cba881d323a1bc3ba07_Date"/>
          <p:cNvSpPr txBox="1"/>
          <p:nvPr>
            <p:custDataLst>
              <p:tags r:id="rId26"/>
            </p:custDataLst>
          </p:nvPr>
        </p:nvSpPr>
        <p:spPr>
          <a:xfrm>
            <a:off x="1258449" y="155947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4/21</a:t>
            </a:r>
          </a:p>
        </p:txBody>
      </p:sp>
      <p:sp>
        <p:nvSpPr>
          <p:cNvPr id="1283" name="OTLSHAPE_M_add169734a6e4cba881d323a1bc3ba07_Shape"/>
          <p:cNvSpPr/>
          <p:nvPr>
            <p:custDataLst>
              <p:tags r:id="rId27"/>
            </p:custDataLst>
          </p:nvPr>
        </p:nvSpPr>
        <p:spPr>
          <a:xfrm rot="16200000">
            <a:off x="1061599" y="1481878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OTLSHAPE_M_de4b6fc26e4e4e95988295dffa813807_Title"/>
          <p:cNvSpPr txBox="1"/>
          <p:nvPr>
            <p:custDataLst>
              <p:tags r:id="rId28"/>
            </p:custDataLst>
          </p:nvPr>
        </p:nvSpPr>
        <p:spPr>
          <a:xfrm>
            <a:off x="10915717" y="1193038"/>
            <a:ext cx="927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Adoption of 2023-2050 LRTP</a:t>
            </a:r>
          </a:p>
        </p:txBody>
      </p:sp>
      <p:sp>
        <p:nvSpPr>
          <p:cNvPr id="1285" name="OTLSHAPE_M_de4b6fc26e4e4e95988295dffa813807_Date"/>
          <p:cNvSpPr txBox="1"/>
          <p:nvPr>
            <p:custDataLst>
              <p:tags r:id="rId29"/>
            </p:custDataLst>
          </p:nvPr>
        </p:nvSpPr>
        <p:spPr>
          <a:xfrm>
            <a:off x="10915717" y="155947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3/23</a:t>
            </a:r>
          </a:p>
        </p:txBody>
      </p:sp>
      <p:sp>
        <p:nvSpPr>
          <p:cNvPr id="1286" name="OTLSHAPE_M_de4b6fc26e4e4e95988295dffa813807_Shape"/>
          <p:cNvSpPr/>
          <p:nvPr>
            <p:custDataLst>
              <p:tags r:id="rId30"/>
            </p:custDataLst>
          </p:nvPr>
        </p:nvSpPr>
        <p:spPr>
          <a:xfrm rot="16200000">
            <a:off x="10718867" y="1396619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OTLSHAPE_T_fa750d530bf34ac984cf488c455fae04_Shape"/>
          <p:cNvSpPr/>
          <p:nvPr>
            <p:custDataLst>
              <p:tags r:id="rId31"/>
            </p:custDataLst>
          </p:nvPr>
        </p:nvSpPr>
        <p:spPr>
          <a:xfrm>
            <a:off x="1015924" y="2514600"/>
            <a:ext cx="30861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TLSHAPE_T_fa750d530bf34ac984cf488c455fae04_ShapePercentage" hidden="1"/>
          <p:cNvSpPr/>
          <p:nvPr>
            <p:custDataLst>
              <p:tags r:id="rId32"/>
            </p:custDataLst>
          </p:nvPr>
        </p:nvSpPr>
        <p:spPr>
          <a:xfrm>
            <a:off x="1176791" y="36322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TLSHAPE_T_fa750d530bf34ac984cf488c455fae04_Duration" hidden="1"/>
          <p:cNvSpPr txBox="1"/>
          <p:nvPr>
            <p:custDataLst>
              <p:tags r:id="rId33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221 days</a:t>
            </a:r>
          </a:p>
        </p:txBody>
      </p:sp>
      <p:sp>
        <p:nvSpPr>
          <p:cNvPr id="1290" name="OTLSHAPE_T_fa750d530bf34ac984cf488c455fae04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1" name="OTLSHAPE_T_fa750d530bf34ac984cf488c455fae04_JoinedDate" hidden="1"/>
          <p:cNvSpPr txBox="1"/>
          <p:nvPr>
            <p:custDataLst>
              <p:tags r:id="rId35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2" name="OTLSHAPE_T_fa750d530bf34ac984cf488c455fae04_StartDate"/>
          <p:cNvSpPr txBox="1"/>
          <p:nvPr>
            <p:custDataLst>
              <p:tags r:id="rId36"/>
            </p:custDataLst>
          </p:nvPr>
        </p:nvSpPr>
        <p:spPr>
          <a:xfrm>
            <a:off x="722892" y="2538688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4/21</a:t>
            </a:r>
          </a:p>
        </p:txBody>
      </p:sp>
      <p:sp>
        <p:nvSpPr>
          <p:cNvPr id="1293" name="OTLSHAPE_T_fa750d530bf34ac984cf488c455fae04_EndDate"/>
          <p:cNvSpPr txBox="1"/>
          <p:nvPr>
            <p:custDataLst>
              <p:tags r:id="rId37"/>
            </p:custDataLst>
          </p:nvPr>
        </p:nvSpPr>
        <p:spPr>
          <a:xfrm>
            <a:off x="4146446" y="2538688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11/21</a:t>
            </a:r>
          </a:p>
        </p:txBody>
      </p:sp>
      <p:sp>
        <p:nvSpPr>
          <p:cNvPr id="1294" name="OTLSHAPE_T_fa750d530bf34ac984cf488c455fae04_Title"/>
          <p:cNvSpPr txBox="1"/>
          <p:nvPr>
            <p:custDataLst>
              <p:tags r:id="rId38"/>
            </p:custDataLst>
          </p:nvPr>
        </p:nvSpPr>
        <p:spPr>
          <a:xfrm>
            <a:off x="1849622" y="2530940"/>
            <a:ext cx="142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Municipal Listening Tour</a:t>
            </a:r>
          </a:p>
        </p:txBody>
      </p:sp>
      <p:sp>
        <p:nvSpPr>
          <p:cNvPr id="1295" name="OTLSHAPE_T_971539be65c64e05b6dba610cd5ef8f3_Shape"/>
          <p:cNvSpPr/>
          <p:nvPr>
            <p:custDataLst>
              <p:tags r:id="rId39"/>
            </p:custDataLst>
          </p:nvPr>
        </p:nvSpPr>
        <p:spPr>
          <a:xfrm>
            <a:off x="1015924" y="2781300"/>
            <a:ext cx="30861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OTLSHAPE_T_971539be65c64e05b6dba610cd5ef8f3_ShapePercentage" hidden="1"/>
          <p:cNvSpPr/>
          <p:nvPr>
            <p:custDataLst>
              <p:tags r:id="rId40"/>
            </p:custDataLst>
          </p:nvPr>
        </p:nvSpPr>
        <p:spPr>
          <a:xfrm>
            <a:off x="1176791" y="38989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TLSHAPE_T_971539be65c64e05b6dba610cd5ef8f3_Duration" hidden="1"/>
          <p:cNvSpPr txBox="1"/>
          <p:nvPr>
            <p:custDataLst>
              <p:tags r:id="rId41"/>
            </p:custDataLst>
          </p:nvPr>
        </p:nvSpPr>
        <p:spPr>
          <a:xfrm>
            <a:off x="0" y="38989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221 days</a:t>
            </a:r>
          </a:p>
        </p:txBody>
      </p:sp>
      <p:sp>
        <p:nvSpPr>
          <p:cNvPr id="1298" name="OTLSHAPE_T_971539be65c64e05b6dba610cd5ef8f3_TextPercentage" hidden="1"/>
          <p:cNvSpPr txBox="1"/>
          <p:nvPr>
            <p:custDataLst>
              <p:tags r:id="rId42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9" name="OTLSHAPE_T_971539be65c64e05b6dba610cd5ef8f3_JoinedDate" hidden="1"/>
          <p:cNvSpPr txBox="1"/>
          <p:nvPr>
            <p:custDataLst>
              <p:tags r:id="rId43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0" name="OTLSHAPE_T_971539be65c64e05b6dba610cd5ef8f3_StartDate"/>
          <p:cNvSpPr txBox="1"/>
          <p:nvPr>
            <p:custDataLst>
              <p:tags r:id="rId44"/>
            </p:custDataLst>
          </p:nvPr>
        </p:nvSpPr>
        <p:spPr>
          <a:xfrm>
            <a:off x="722892" y="2805388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4/21</a:t>
            </a:r>
          </a:p>
        </p:txBody>
      </p:sp>
      <p:sp>
        <p:nvSpPr>
          <p:cNvPr id="1301" name="OTLSHAPE_T_971539be65c64e05b6dba610cd5ef8f3_EndDate"/>
          <p:cNvSpPr txBox="1"/>
          <p:nvPr>
            <p:custDataLst>
              <p:tags r:id="rId45"/>
            </p:custDataLst>
          </p:nvPr>
        </p:nvSpPr>
        <p:spPr>
          <a:xfrm>
            <a:off x="4146446" y="2805388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11/21</a:t>
            </a:r>
          </a:p>
        </p:txBody>
      </p:sp>
      <p:sp>
        <p:nvSpPr>
          <p:cNvPr id="1302" name="OTLSHAPE_T_971539be65c64e05b6dba610cd5ef8f3_Title"/>
          <p:cNvSpPr txBox="1"/>
          <p:nvPr>
            <p:custDataLst>
              <p:tags r:id="rId46"/>
            </p:custDataLst>
          </p:nvPr>
        </p:nvSpPr>
        <p:spPr>
          <a:xfrm>
            <a:off x="1797256" y="2797640"/>
            <a:ext cx="15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Data Collection &amp; Analysis</a:t>
            </a:r>
          </a:p>
        </p:txBody>
      </p:sp>
      <p:sp>
        <p:nvSpPr>
          <p:cNvPr id="1303" name="OTLSHAPE_T_ef98a5369ada4010a0c3e8ddc4695f3b_Shape"/>
          <p:cNvSpPr/>
          <p:nvPr>
            <p:custDataLst>
              <p:tags r:id="rId47"/>
            </p:custDataLst>
          </p:nvPr>
        </p:nvSpPr>
        <p:spPr>
          <a:xfrm>
            <a:off x="4025978" y="3218519"/>
            <a:ext cx="14478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OTLSHAPE_T_ef98a5369ada4010a0c3e8ddc4695f3b_ShapePercentage" hidden="1"/>
          <p:cNvSpPr/>
          <p:nvPr>
            <p:custDataLst>
              <p:tags r:id="rId48"/>
            </p:custDataLst>
          </p:nvPr>
        </p:nvSpPr>
        <p:spPr>
          <a:xfrm>
            <a:off x="4186845" y="433611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TLSHAPE_T_ef98a5369ada4010a0c3e8ddc4695f3b_Duration" hidden="1"/>
          <p:cNvSpPr txBox="1"/>
          <p:nvPr>
            <p:custDataLst>
              <p:tags r:id="rId49"/>
            </p:custDataLst>
          </p:nvPr>
        </p:nvSpPr>
        <p:spPr>
          <a:xfrm>
            <a:off x="0" y="41656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103 days</a:t>
            </a:r>
          </a:p>
        </p:txBody>
      </p:sp>
      <p:sp>
        <p:nvSpPr>
          <p:cNvPr id="1306" name="OTLSHAPE_T_ef98a5369ada4010a0c3e8ddc4695f3b_TextPercentage" hidden="1"/>
          <p:cNvSpPr txBox="1"/>
          <p:nvPr>
            <p:custDataLst>
              <p:tags r:id="rId50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7" name="OTLSHAPE_T_ef98a5369ada4010a0c3e8ddc4695f3b_JoinedDate" hidden="1"/>
          <p:cNvSpPr txBox="1"/>
          <p:nvPr>
            <p:custDataLst>
              <p:tags r:id="rId51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8" name="OTLSHAPE_T_ef98a5369ada4010a0c3e8ddc4695f3b_StartDate"/>
          <p:cNvSpPr txBox="1"/>
          <p:nvPr>
            <p:custDataLst>
              <p:tags r:id="rId52"/>
            </p:custDataLst>
          </p:nvPr>
        </p:nvSpPr>
        <p:spPr>
          <a:xfrm>
            <a:off x="3668558" y="3242606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11/21</a:t>
            </a:r>
          </a:p>
        </p:txBody>
      </p:sp>
      <p:sp>
        <p:nvSpPr>
          <p:cNvPr id="1309" name="OTLSHAPE_T_ef98a5369ada4010a0c3e8ddc4695f3b_Title"/>
          <p:cNvSpPr txBox="1"/>
          <p:nvPr>
            <p:custDataLst>
              <p:tags r:id="rId53"/>
            </p:custDataLst>
          </p:nvPr>
        </p:nvSpPr>
        <p:spPr>
          <a:xfrm>
            <a:off x="4025978" y="3048000"/>
            <a:ext cx="184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Preliminary Goals Development</a:t>
            </a:r>
          </a:p>
        </p:txBody>
      </p:sp>
      <p:sp>
        <p:nvSpPr>
          <p:cNvPr id="1310" name="OTLSHAPE_T_ef98a5369ada4010a0c3e8ddc4695f3b_EndDate"/>
          <p:cNvSpPr txBox="1"/>
          <p:nvPr>
            <p:custDataLst>
              <p:tags r:id="rId54"/>
            </p:custDataLst>
          </p:nvPr>
        </p:nvSpPr>
        <p:spPr>
          <a:xfrm>
            <a:off x="5512119" y="3242606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2/22</a:t>
            </a:r>
          </a:p>
        </p:txBody>
      </p:sp>
      <p:sp>
        <p:nvSpPr>
          <p:cNvPr id="1311" name="OTLSHAPE_T_0cec684bbd7a47de94cbe823ee6caccb_Shape"/>
          <p:cNvSpPr/>
          <p:nvPr>
            <p:custDataLst>
              <p:tags r:id="rId55"/>
            </p:custDataLst>
          </p:nvPr>
        </p:nvSpPr>
        <p:spPr>
          <a:xfrm>
            <a:off x="4708814" y="3655737"/>
            <a:ext cx="12573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TLSHAPE_T_0cec684bbd7a47de94cbe823ee6caccb_ShapePercentage" hidden="1"/>
          <p:cNvSpPr/>
          <p:nvPr>
            <p:custDataLst>
              <p:tags r:id="rId56"/>
            </p:custDataLst>
          </p:nvPr>
        </p:nvSpPr>
        <p:spPr>
          <a:xfrm>
            <a:off x="4869681" y="477333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TLSHAPE_T_0cec684bbd7a47de94cbe823ee6caccb_Duration" hidden="1"/>
          <p:cNvSpPr txBox="1"/>
          <p:nvPr>
            <p:custDataLst>
              <p:tags r:id="rId57"/>
            </p:custDataLst>
          </p:nvPr>
        </p:nvSpPr>
        <p:spPr>
          <a:xfrm>
            <a:off x="0" y="460281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</a:p>
        </p:txBody>
      </p:sp>
      <p:sp>
        <p:nvSpPr>
          <p:cNvPr id="1314" name="OTLSHAPE_T_0cec684bbd7a47de94cbe823ee6caccb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47578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5" name="OTLSHAPE_T_0cec684bbd7a47de94cbe823ee6caccb_JoinedDate" hidden="1"/>
          <p:cNvSpPr txBox="1"/>
          <p:nvPr>
            <p:custDataLst>
              <p:tags r:id="rId59"/>
            </p:custDataLst>
          </p:nvPr>
        </p:nvSpPr>
        <p:spPr>
          <a:xfrm>
            <a:off x="0" y="47578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6" name="OTLSHAPE_T_0cec684bbd7a47de94cbe823ee6caccb_StartDate"/>
          <p:cNvSpPr txBox="1"/>
          <p:nvPr>
            <p:custDataLst>
              <p:tags r:id="rId60"/>
            </p:custDataLst>
          </p:nvPr>
        </p:nvSpPr>
        <p:spPr>
          <a:xfrm>
            <a:off x="4415783" y="367982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1/22</a:t>
            </a:r>
          </a:p>
        </p:txBody>
      </p:sp>
      <p:sp>
        <p:nvSpPr>
          <p:cNvPr id="1317" name="OTLSHAPE_T_0cec684bbd7a47de94cbe823ee6caccb_Title"/>
          <p:cNvSpPr txBox="1"/>
          <p:nvPr>
            <p:custDataLst>
              <p:tags r:id="rId61"/>
            </p:custDataLst>
          </p:nvPr>
        </p:nvSpPr>
        <p:spPr>
          <a:xfrm>
            <a:off x="4708814" y="3485219"/>
            <a:ext cx="187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Phase I Community Engagement</a:t>
            </a:r>
          </a:p>
        </p:txBody>
      </p:sp>
      <p:sp>
        <p:nvSpPr>
          <p:cNvPr id="1318" name="OTLSHAPE_T_0cec684bbd7a47de94cbe823ee6caccb_EndDate"/>
          <p:cNvSpPr txBox="1"/>
          <p:nvPr>
            <p:custDataLst>
              <p:tags r:id="rId62"/>
            </p:custDataLst>
          </p:nvPr>
        </p:nvSpPr>
        <p:spPr>
          <a:xfrm>
            <a:off x="6013794" y="367982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4/22</a:t>
            </a:r>
          </a:p>
        </p:txBody>
      </p:sp>
      <p:sp>
        <p:nvSpPr>
          <p:cNvPr id="1319" name="OTLSHAPE_T_de3a247cf65e44469088cdce103d3fef_Shape"/>
          <p:cNvSpPr/>
          <p:nvPr>
            <p:custDataLst>
              <p:tags r:id="rId63"/>
            </p:custDataLst>
          </p:nvPr>
        </p:nvSpPr>
        <p:spPr>
          <a:xfrm>
            <a:off x="5976939" y="3922437"/>
            <a:ext cx="16764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OTLSHAPE_T_de3a247cf65e44469088cdce103d3fef_ShapePercentage" hidden="1"/>
          <p:cNvSpPr/>
          <p:nvPr>
            <p:custDataLst>
              <p:tags r:id="rId64"/>
            </p:custDataLst>
          </p:nvPr>
        </p:nvSpPr>
        <p:spPr>
          <a:xfrm>
            <a:off x="6137806" y="504003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TLSHAPE_T_de3a247cf65e44469088cdce103d3fef_Duration" hidden="1"/>
          <p:cNvSpPr txBox="1"/>
          <p:nvPr>
            <p:custDataLst>
              <p:tags r:id="rId65"/>
            </p:custDataLst>
          </p:nvPr>
        </p:nvSpPr>
        <p:spPr>
          <a:xfrm>
            <a:off x="0" y="504003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120 days</a:t>
            </a:r>
          </a:p>
        </p:txBody>
      </p:sp>
      <p:sp>
        <p:nvSpPr>
          <p:cNvPr id="1322" name="OTLSHAPE_T_de3a247cf65e44469088cdce103d3fef_TextPercentage" hidden="1"/>
          <p:cNvSpPr txBox="1"/>
          <p:nvPr>
            <p:custDataLst>
              <p:tags r:id="rId66"/>
            </p:custDataLst>
          </p:nvPr>
        </p:nvSpPr>
        <p:spPr>
          <a:xfrm>
            <a:off x="0" y="5195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3" name="OTLSHAPE_T_de3a247cf65e44469088cdce103d3fef_JoinedDate" hidden="1"/>
          <p:cNvSpPr txBox="1"/>
          <p:nvPr>
            <p:custDataLst>
              <p:tags r:id="rId67"/>
            </p:custDataLst>
          </p:nvPr>
        </p:nvSpPr>
        <p:spPr>
          <a:xfrm>
            <a:off x="0" y="51950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4" name="OTLSHAPE_T_de3a247cf65e44469088cdce103d3fef_StartDate"/>
          <p:cNvSpPr txBox="1"/>
          <p:nvPr>
            <p:custDataLst>
              <p:tags r:id="rId68"/>
            </p:custDataLst>
          </p:nvPr>
        </p:nvSpPr>
        <p:spPr>
          <a:xfrm>
            <a:off x="5683908" y="394652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4/22</a:t>
            </a:r>
          </a:p>
        </p:txBody>
      </p:sp>
      <p:sp>
        <p:nvSpPr>
          <p:cNvPr id="1325" name="OTLSHAPE_T_de3a247cf65e44469088cdce103d3fef_EndDate"/>
          <p:cNvSpPr txBox="1"/>
          <p:nvPr>
            <p:custDataLst>
              <p:tags r:id="rId69"/>
            </p:custDataLst>
          </p:nvPr>
        </p:nvSpPr>
        <p:spPr>
          <a:xfrm>
            <a:off x="7699982" y="3946525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8/22</a:t>
            </a:r>
          </a:p>
        </p:txBody>
      </p:sp>
      <p:sp>
        <p:nvSpPr>
          <p:cNvPr id="1326" name="OTLSHAPE_T_de3a247cf65e44469088cdce103d3fef_Title"/>
          <p:cNvSpPr txBox="1"/>
          <p:nvPr>
            <p:custDataLst>
              <p:tags r:id="rId70"/>
            </p:custDataLst>
          </p:nvPr>
        </p:nvSpPr>
        <p:spPr>
          <a:xfrm>
            <a:off x="6167604" y="3938778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Draft Scenarios &amp; Plan</a:t>
            </a:r>
          </a:p>
        </p:txBody>
      </p:sp>
      <p:sp>
        <p:nvSpPr>
          <p:cNvPr id="1327" name="OTLSHAPE_T_5a1d589b78be4975aadef7a93bc2b1b0_Shape"/>
          <p:cNvSpPr/>
          <p:nvPr>
            <p:custDataLst>
              <p:tags r:id="rId71"/>
            </p:custDataLst>
          </p:nvPr>
        </p:nvSpPr>
        <p:spPr>
          <a:xfrm>
            <a:off x="7635256" y="4359656"/>
            <a:ext cx="12573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OTLSHAPE_T_5a1d589b78be4975aadef7a93bc2b1b0_ShapePercentage" hidden="1"/>
          <p:cNvSpPr/>
          <p:nvPr>
            <p:custDataLst>
              <p:tags r:id="rId72"/>
            </p:custDataLst>
          </p:nvPr>
        </p:nvSpPr>
        <p:spPr>
          <a:xfrm>
            <a:off x="7796123" y="5477256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TLSHAPE_T_5a1d589b78be4975aadef7a93bc2b1b0_Duration" hidden="1"/>
          <p:cNvSpPr txBox="1"/>
          <p:nvPr>
            <p:custDataLst>
              <p:tags r:id="rId73"/>
            </p:custDataLst>
          </p:nvPr>
        </p:nvSpPr>
        <p:spPr>
          <a:xfrm>
            <a:off x="0" y="530673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</a:p>
        </p:txBody>
      </p:sp>
      <p:sp>
        <p:nvSpPr>
          <p:cNvPr id="1330" name="OTLSHAPE_T_5a1d589b78be4975aadef7a93bc2b1b0_TextPercentage" hidden="1"/>
          <p:cNvSpPr txBox="1"/>
          <p:nvPr>
            <p:custDataLst>
              <p:tags r:id="rId74"/>
            </p:custDataLst>
          </p:nvPr>
        </p:nvSpPr>
        <p:spPr>
          <a:xfrm>
            <a:off x="0" y="54617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1" name="OTLSHAPE_T_5a1d589b78be4975aadef7a93bc2b1b0_JoinedDate" hidden="1"/>
          <p:cNvSpPr txBox="1"/>
          <p:nvPr>
            <p:custDataLst>
              <p:tags r:id="rId75"/>
            </p:custDataLst>
          </p:nvPr>
        </p:nvSpPr>
        <p:spPr>
          <a:xfrm>
            <a:off x="0" y="54617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2" name="OTLSHAPE_T_5a1d589b78be4975aadef7a93bc2b1b0_StartDate"/>
          <p:cNvSpPr txBox="1"/>
          <p:nvPr>
            <p:custDataLst>
              <p:tags r:id="rId76"/>
            </p:custDataLst>
          </p:nvPr>
        </p:nvSpPr>
        <p:spPr>
          <a:xfrm>
            <a:off x="7342225" y="4383744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8/22</a:t>
            </a:r>
          </a:p>
        </p:txBody>
      </p:sp>
      <p:sp>
        <p:nvSpPr>
          <p:cNvPr id="1333" name="OTLSHAPE_T_5a1d589b78be4975aadef7a93bc2b1b0_Title"/>
          <p:cNvSpPr txBox="1"/>
          <p:nvPr>
            <p:custDataLst>
              <p:tags r:id="rId77"/>
            </p:custDataLst>
          </p:nvPr>
        </p:nvSpPr>
        <p:spPr>
          <a:xfrm>
            <a:off x="7635256" y="4189137"/>
            <a:ext cx="191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Phase II Community Engagement</a:t>
            </a:r>
          </a:p>
        </p:txBody>
      </p:sp>
      <p:sp>
        <p:nvSpPr>
          <p:cNvPr id="1334" name="OTLSHAPE_T_5a1d589b78be4975aadef7a93bc2b1b0_EndDate"/>
          <p:cNvSpPr txBox="1"/>
          <p:nvPr>
            <p:custDataLst>
              <p:tags r:id="rId78"/>
            </p:custDataLst>
          </p:nvPr>
        </p:nvSpPr>
        <p:spPr>
          <a:xfrm>
            <a:off x="8940236" y="4383744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10/22</a:t>
            </a:r>
          </a:p>
        </p:txBody>
      </p:sp>
      <p:sp>
        <p:nvSpPr>
          <p:cNvPr id="1335" name="OTLSHAPE_T_f657052b4f204588b798da41f2003547_Shape"/>
          <p:cNvSpPr/>
          <p:nvPr>
            <p:custDataLst>
              <p:tags r:id="rId79"/>
            </p:custDataLst>
          </p:nvPr>
        </p:nvSpPr>
        <p:spPr>
          <a:xfrm>
            <a:off x="8903381" y="4626356"/>
            <a:ext cx="1676400" cy="203200"/>
          </a:xfrm>
          <a:prstGeom prst="rect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TLSHAPE_T_f657052b4f204588b798da41f2003547_ShapePercentage" hidden="1"/>
          <p:cNvSpPr/>
          <p:nvPr>
            <p:custDataLst>
              <p:tags r:id="rId80"/>
            </p:custDataLst>
          </p:nvPr>
        </p:nvSpPr>
        <p:spPr>
          <a:xfrm>
            <a:off x="9064248" y="5743956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TLSHAPE_T_f657052b4f204588b798da41f2003547_Duration" hidden="1"/>
          <p:cNvSpPr txBox="1"/>
          <p:nvPr>
            <p:custDataLst>
              <p:tags r:id="rId81"/>
            </p:custDataLst>
          </p:nvPr>
        </p:nvSpPr>
        <p:spPr>
          <a:xfrm>
            <a:off x="0" y="574395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120 days</a:t>
            </a:r>
          </a:p>
        </p:txBody>
      </p:sp>
      <p:sp>
        <p:nvSpPr>
          <p:cNvPr id="1338" name="OTLSHAPE_T_f657052b4f204588b798da41f2003547_TextPercentage" hidden="1"/>
          <p:cNvSpPr txBox="1"/>
          <p:nvPr>
            <p:custDataLst>
              <p:tags r:id="rId82"/>
            </p:custDataLst>
          </p:nvPr>
        </p:nvSpPr>
        <p:spPr>
          <a:xfrm>
            <a:off x="0" y="58989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9" name="OTLSHAPE_T_f657052b4f204588b798da41f2003547_JoinedDate" hidden="1"/>
          <p:cNvSpPr txBox="1"/>
          <p:nvPr>
            <p:custDataLst>
              <p:tags r:id="rId83"/>
            </p:custDataLst>
          </p:nvPr>
        </p:nvSpPr>
        <p:spPr>
          <a:xfrm>
            <a:off x="0" y="58989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0" name="OTLSHAPE_T_f657052b4f204588b798da41f2003547_StartDate"/>
          <p:cNvSpPr txBox="1"/>
          <p:nvPr>
            <p:custDataLst>
              <p:tags r:id="rId84"/>
            </p:custDataLst>
          </p:nvPr>
        </p:nvSpPr>
        <p:spPr>
          <a:xfrm>
            <a:off x="8545961" y="4650444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10/22</a:t>
            </a:r>
          </a:p>
        </p:txBody>
      </p:sp>
      <p:sp>
        <p:nvSpPr>
          <p:cNvPr id="1341" name="OTLSHAPE_T_f657052b4f204588b798da41f2003547_EndDate"/>
          <p:cNvSpPr txBox="1"/>
          <p:nvPr>
            <p:custDataLst>
              <p:tags r:id="rId85"/>
            </p:custDataLst>
          </p:nvPr>
        </p:nvSpPr>
        <p:spPr>
          <a:xfrm>
            <a:off x="10626424" y="4650444"/>
            <a:ext cx="25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>
                <a:solidFill>
                  <a:schemeClr val="dk2"/>
                </a:solidFill>
                <a:latin typeface="Calibri" panose="020F0502020204030204" pitchFamily="34" charset="0"/>
              </a:rPr>
              <a:t>2/23</a:t>
            </a:r>
          </a:p>
        </p:txBody>
      </p:sp>
      <p:sp>
        <p:nvSpPr>
          <p:cNvPr id="1342" name="OTLSHAPE_T_f657052b4f204588b798da41f2003547_Title"/>
          <p:cNvSpPr txBox="1"/>
          <p:nvPr>
            <p:custDataLst>
              <p:tags r:id="rId86"/>
            </p:custDataLst>
          </p:nvPr>
        </p:nvSpPr>
        <p:spPr>
          <a:xfrm>
            <a:off x="9022800" y="4642697"/>
            <a:ext cx="143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Finalize Scenarios &amp; Plan</a:t>
            </a:r>
          </a:p>
        </p:txBody>
      </p:sp>
      <p:sp>
        <p:nvSpPr>
          <p:cNvPr id="597" name="Title 3"/>
          <p:cNvSpPr txBox="1">
            <a:spLocks/>
          </p:cNvSpPr>
          <p:nvPr/>
        </p:nvSpPr>
        <p:spPr>
          <a:xfrm>
            <a:off x="101604" y="0"/>
            <a:ext cx="9144000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   Preliminary Timeline of Primary Tasks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-2267" y="1079499"/>
            <a:ext cx="45720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50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3349D-46F8-402F-88A2-B4E67988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9" t="69015"/>
          <a:stretch/>
        </p:blipFill>
        <p:spPr>
          <a:xfrm>
            <a:off x="10202174" y="4733026"/>
            <a:ext cx="1989826" cy="2124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5648"/>
          <a:stretch/>
        </p:blipFill>
        <p:spPr>
          <a:xfrm>
            <a:off x="149290" y="181935"/>
            <a:ext cx="6719767" cy="6097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079530" y="181935"/>
            <a:ext cx="4956960" cy="117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492482" y="1398029"/>
            <a:ext cx="4236098" cy="315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New Planning Director Vacancy </a:t>
            </a:r>
            <a:endParaRPr lang="en-US" sz="2100" dirty="0" smtClean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UTA Long Range Transit Plan</a:t>
            </a:r>
          </a:p>
          <a:p>
            <a:pPr marL="1147763" lvl="1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Municipal Listening Tour</a:t>
            </a:r>
            <a:endParaRPr lang="en-US" sz="2100" dirty="0" smtClean="0">
              <a:latin typeface="Franklin Gothic Demi Cond" panose="020B07060304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Active </a:t>
            </a:r>
            <a:r>
              <a:rPr lang="en-US" sz="2100" dirty="0"/>
              <a:t>Transportation Master </a:t>
            </a:r>
            <a:r>
              <a:rPr lang="en-US" sz="2100" dirty="0" smtClean="0"/>
              <a:t>Plan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920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913" name="OTLSHAPE_TB_00000000000000000000000000000000_TodayMarkerShape" hidden="1"/>
          <p:cNvSpPr/>
          <p:nvPr>
            <p:custDataLst>
              <p:tags r:id="rId3"/>
            </p:custDataLst>
          </p:nvPr>
        </p:nvSpPr>
        <p:spPr>
          <a:xfrm>
            <a:off x="9949830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TLSHAPE_TB_00000000000000000000000000000000_TodayMarkerText" hidden="1"/>
          <p:cNvSpPr txBox="1"/>
          <p:nvPr>
            <p:custDataLst>
              <p:tags r:id="rId4"/>
            </p:custDataLst>
          </p:nvPr>
        </p:nvSpPr>
        <p:spPr>
          <a:xfrm>
            <a:off x="10004258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56" name="OTLSHAPE_T_15d25635248f4e598fa1fa3d96ba2685_ShapePercentage" hidden="1"/>
          <p:cNvSpPr/>
          <p:nvPr>
            <p:custDataLst>
              <p:tags r:id="rId5"/>
            </p:custDataLst>
          </p:nvPr>
        </p:nvSpPr>
        <p:spPr>
          <a:xfrm>
            <a:off x="1287883" y="36322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TLSHAPE_T_15d25635248f4e598fa1fa3d96ba2685_Duration" hidden="1"/>
          <p:cNvSpPr txBox="1"/>
          <p:nvPr>
            <p:custDataLst>
              <p:tags r:id="rId6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104 days</a:t>
            </a:r>
          </a:p>
        </p:txBody>
      </p:sp>
      <p:sp>
        <p:nvSpPr>
          <p:cNvPr id="958" name="OTLSHAPE_T_15d25635248f4e598fa1fa3d96ba2685_TextPercentage" hidden="1"/>
          <p:cNvSpPr txBox="1"/>
          <p:nvPr>
            <p:custDataLst>
              <p:tags r:id="rId7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9" name="OTLSHAPE_T_15d25635248f4e598fa1fa3d96ba2685_JoinedDate" hidden="1"/>
          <p:cNvSpPr txBox="1"/>
          <p:nvPr>
            <p:custDataLst>
              <p:tags r:id="rId8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9099A6"/>
              </a:solidFill>
              <a:latin typeface="Calibri" panose="020F0502020204030204" pitchFamily="34" charset="0"/>
            </a:endParaRPr>
          </a:p>
        </p:txBody>
      </p:sp>
      <p:sp>
        <p:nvSpPr>
          <p:cNvPr id="964" name="OTLSHAPE_T_f9edaeec0a2c4942b3787a29755b2877_ShapePercentage" hidden="1"/>
          <p:cNvSpPr/>
          <p:nvPr>
            <p:custDataLst>
              <p:tags r:id="rId9"/>
            </p:custDataLst>
          </p:nvPr>
        </p:nvSpPr>
        <p:spPr>
          <a:xfrm>
            <a:off x="2749112" y="38989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TLSHAPE_T_f9edaeec0a2c4942b3787a29755b2877_Duration" hidden="1"/>
          <p:cNvSpPr txBox="1"/>
          <p:nvPr>
            <p:custDataLst>
              <p:tags r:id="rId10"/>
            </p:custDataLst>
          </p:nvPr>
        </p:nvSpPr>
        <p:spPr>
          <a:xfrm>
            <a:off x="0" y="38989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</a:p>
        </p:txBody>
      </p:sp>
      <p:sp>
        <p:nvSpPr>
          <p:cNvPr id="966" name="OTLSHAPE_T_f9edaeec0a2c4942b3787a29755b2877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7" name="OTLSHAPE_T_f9edaeec0a2c4942b3787a29755b2877_JoinedDate" hidden="1"/>
          <p:cNvSpPr txBox="1"/>
          <p:nvPr>
            <p:custDataLst>
              <p:tags r:id="rId12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2" name="OTLSHAPE_T_13f21793764049d6919ab733b3d3224b_ShapePercentage" hidden="1"/>
          <p:cNvSpPr/>
          <p:nvPr>
            <p:custDataLst>
              <p:tags r:id="rId13"/>
            </p:custDataLst>
          </p:nvPr>
        </p:nvSpPr>
        <p:spPr>
          <a:xfrm>
            <a:off x="4572147" y="41656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TLSHAPE_T_13f21793764049d6919ab733b3d3224b_Duration" hidden="1"/>
          <p:cNvSpPr txBox="1"/>
          <p:nvPr>
            <p:custDataLst>
              <p:tags r:id="rId14"/>
            </p:custDataLst>
          </p:nvPr>
        </p:nvSpPr>
        <p:spPr>
          <a:xfrm>
            <a:off x="0" y="41656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172 days</a:t>
            </a:r>
          </a:p>
        </p:txBody>
      </p:sp>
      <p:sp>
        <p:nvSpPr>
          <p:cNvPr id="974" name="OTLSHAPE_T_13f21793764049d6919ab733b3d3224b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75" name="OTLSHAPE_T_13f21793764049d6919ab733b3d3224b_JoinedDate" hidden="1"/>
          <p:cNvSpPr txBox="1"/>
          <p:nvPr>
            <p:custDataLst>
              <p:tags r:id="rId16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0" name="OTLSHAPE_T_e9f215f2b7594af59d0c9ecdda5e2bd5_ShapePercentage" hidden="1"/>
          <p:cNvSpPr/>
          <p:nvPr>
            <p:custDataLst>
              <p:tags r:id="rId17"/>
            </p:custDataLst>
          </p:nvPr>
        </p:nvSpPr>
        <p:spPr>
          <a:xfrm>
            <a:off x="7578084" y="44323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TLSHAPE_T_e9f215f2b7594af59d0c9ecdda5e2bd5_Duration" hidden="1"/>
          <p:cNvSpPr txBox="1"/>
          <p:nvPr>
            <p:custDataLst>
              <p:tags r:id="rId18"/>
            </p:custDataLst>
          </p:nvPr>
        </p:nvSpPr>
        <p:spPr>
          <a:xfrm>
            <a:off x="0" y="44323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181 days</a:t>
            </a:r>
          </a:p>
        </p:txBody>
      </p:sp>
      <p:sp>
        <p:nvSpPr>
          <p:cNvPr id="982" name="OTLSHAPE_T_e9f215f2b7594af59d0c9ecdda5e2bd5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83" name="OTLSHAPE_T_e9f215f2b7594af59d0c9ecdda5e2bd5_JoinedDate" hidden="1"/>
          <p:cNvSpPr txBox="1"/>
          <p:nvPr>
            <p:custDataLst>
              <p:tags r:id="rId20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8" name="Rectangle 987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966B7F3-826F-4A93-8878-52B5F50DEB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77" y="139965"/>
            <a:ext cx="7594992" cy="5234472"/>
          </a:xfrm>
          <a:prstGeom prst="rect">
            <a:avLst/>
          </a:prstGeom>
        </p:spPr>
      </p:pic>
      <p:sp>
        <p:nvSpPr>
          <p:cNvPr id="597" name="Title 3"/>
          <p:cNvSpPr txBox="1">
            <a:spLocks/>
          </p:cNvSpPr>
          <p:nvPr/>
        </p:nvSpPr>
        <p:spPr>
          <a:xfrm>
            <a:off x="18345" y="497320"/>
            <a:ext cx="5234878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Long Range Transit Plan (LRTP)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04052" y="1442125"/>
            <a:ext cx="3788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7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We </a:t>
            </a:r>
            <a:r>
              <a:rPr lang="en-US" altLang="en-US" sz="27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need your help to develop a cohesive, system-wide vision for public transit to best serve our communities’ needs, meet the demands of growth, and</a:t>
            </a:r>
          </a:p>
          <a:p>
            <a:pPr marL="0" lvl="1" algn="ctr"/>
            <a:r>
              <a:rPr lang="en-US" altLang="en-US" sz="27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attract additional </a:t>
            </a:r>
            <a:r>
              <a:rPr lang="en-US" altLang="en-US" sz="27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resources</a:t>
            </a:r>
            <a:endParaRPr lang="en-US" altLang="en-US" sz="27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5" y="5954115"/>
            <a:ext cx="70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4"/>
              </a:rPr>
              <a:t>https</a:t>
            </a:r>
            <a:r>
              <a:rPr lang="en-US" dirty="0">
                <a:hlinkClick r:id="rId24"/>
              </a:rPr>
              <a:t>://</a:t>
            </a:r>
            <a:r>
              <a:rPr lang="en-US" dirty="0" smtClean="0">
                <a:hlinkClick r:id="rId24"/>
              </a:rPr>
              <a:t>rideuta.com/About-UTA/Active-Projects/Long-Range-Transit-Plan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9109" y="5584810"/>
            <a:ext cx="3788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i="1" dirty="0" smtClean="0">
                <a:solidFill>
                  <a:srgbClr val="0055A4"/>
                </a:solidFill>
                <a:latin typeface="Franklin Gothic Demi Cond" panose="020B0706030402020204" pitchFamily="34" charset="0"/>
              </a:rPr>
              <a:t>More information (soon):</a:t>
            </a:r>
            <a:endParaRPr lang="en-US" altLang="en-US" sz="2200" i="1" dirty="0">
              <a:solidFill>
                <a:srgbClr val="0055A4"/>
              </a:solidFill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8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098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913" name="OTLSHAPE_TB_00000000000000000000000000000000_TodayMarkerShape" hidden="1"/>
          <p:cNvSpPr/>
          <p:nvPr>
            <p:custDataLst>
              <p:tags r:id="rId3"/>
            </p:custDataLst>
          </p:nvPr>
        </p:nvSpPr>
        <p:spPr>
          <a:xfrm>
            <a:off x="9949830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TLSHAPE_TB_00000000000000000000000000000000_TodayMarkerText" hidden="1"/>
          <p:cNvSpPr txBox="1"/>
          <p:nvPr>
            <p:custDataLst>
              <p:tags r:id="rId4"/>
            </p:custDataLst>
          </p:nvPr>
        </p:nvSpPr>
        <p:spPr>
          <a:xfrm>
            <a:off x="10004258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56" name="OTLSHAPE_T_15d25635248f4e598fa1fa3d96ba2685_ShapePercentage" hidden="1"/>
          <p:cNvSpPr/>
          <p:nvPr>
            <p:custDataLst>
              <p:tags r:id="rId5"/>
            </p:custDataLst>
          </p:nvPr>
        </p:nvSpPr>
        <p:spPr>
          <a:xfrm>
            <a:off x="1287883" y="36322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TLSHAPE_T_15d25635248f4e598fa1fa3d96ba2685_Duration" hidden="1"/>
          <p:cNvSpPr txBox="1"/>
          <p:nvPr>
            <p:custDataLst>
              <p:tags r:id="rId6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104 days</a:t>
            </a:r>
          </a:p>
        </p:txBody>
      </p:sp>
      <p:sp>
        <p:nvSpPr>
          <p:cNvPr id="958" name="OTLSHAPE_T_15d25635248f4e598fa1fa3d96ba2685_TextPercentage" hidden="1"/>
          <p:cNvSpPr txBox="1"/>
          <p:nvPr>
            <p:custDataLst>
              <p:tags r:id="rId7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9" name="OTLSHAPE_T_15d25635248f4e598fa1fa3d96ba2685_JoinedDate" hidden="1"/>
          <p:cNvSpPr txBox="1"/>
          <p:nvPr>
            <p:custDataLst>
              <p:tags r:id="rId8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9099A6"/>
              </a:solidFill>
              <a:latin typeface="Calibri" panose="020F0502020204030204" pitchFamily="34" charset="0"/>
            </a:endParaRPr>
          </a:p>
        </p:txBody>
      </p:sp>
      <p:sp>
        <p:nvSpPr>
          <p:cNvPr id="964" name="OTLSHAPE_T_f9edaeec0a2c4942b3787a29755b2877_ShapePercentage" hidden="1"/>
          <p:cNvSpPr/>
          <p:nvPr>
            <p:custDataLst>
              <p:tags r:id="rId9"/>
            </p:custDataLst>
          </p:nvPr>
        </p:nvSpPr>
        <p:spPr>
          <a:xfrm>
            <a:off x="2749112" y="38989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TLSHAPE_T_f9edaeec0a2c4942b3787a29755b2877_Duration" hidden="1"/>
          <p:cNvSpPr txBox="1"/>
          <p:nvPr>
            <p:custDataLst>
              <p:tags r:id="rId10"/>
            </p:custDataLst>
          </p:nvPr>
        </p:nvSpPr>
        <p:spPr>
          <a:xfrm>
            <a:off x="0" y="38989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</a:p>
        </p:txBody>
      </p:sp>
      <p:sp>
        <p:nvSpPr>
          <p:cNvPr id="966" name="OTLSHAPE_T_f9edaeec0a2c4942b3787a29755b2877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7" name="OTLSHAPE_T_f9edaeec0a2c4942b3787a29755b2877_JoinedDate" hidden="1"/>
          <p:cNvSpPr txBox="1"/>
          <p:nvPr>
            <p:custDataLst>
              <p:tags r:id="rId12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2" name="OTLSHAPE_T_13f21793764049d6919ab733b3d3224b_ShapePercentage" hidden="1"/>
          <p:cNvSpPr/>
          <p:nvPr>
            <p:custDataLst>
              <p:tags r:id="rId13"/>
            </p:custDataLst>
          </p:nvPr>
        </p:nvSpPr>
        <p:spPr>
          <a:xfrm>
            <a:off x="4572147" y="41656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TLSHAPE_T_13f21793764049d6919ab733b3d3224b_Duration" hidden="1"/>
          <p:cNvSpPr txBox="1"/>
          <p:nvPr>
            <p:custDataLst>
              <p:tags r:id="rId14"/>
            </p:custDataLst>
          </p:nvPr>
        </p:nvSpPr>
        <p:spPr>
          <a:xfrm>
            <a:off x="0" y="41656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172 days</a:t>
            </a:r>
          </a:p>
        </p:txBody>
      </p:sp>
      <p:sp>
        <p:nvSpPr>
          <p:cNvPr id="974" name="OTLSHAPE_T_13f21793764049d6919ab733b3d3224b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75" name="OTLSHAPE_T_13f21793764049d6919ab733b3d3224b_JoinedDate" hidden="1"/>
          <p:cNvSpPr txBox="1"/>
          <p:nvPr>
            <p:custDataLst>
              <p:tags r:id="rId16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0" name="OTLSHAPE_T_e9f215f2b7594af59d0c9ecdda5e2bd5_ShapePercentage" hidden="1"/>
          <p:cNvSpPr/>
          <p:nvPr>
            <p:custDataLst>
              <p:tags r:id="rId17"/>
            </p:custDataLst>
          </p:nvPr>
        </p:nvSpPr>
        <p:spPr>
          <a:xfrm>
            <a:off x="7578084" y="44323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TLSHAPE_T_e9f215f2b7594af59d0c9ecdda5e2bd5_Duration" hidden="1"/>
          <p:cNvSpPr txBox="1"/>
          <p:nvPr>
            <p:custDataLst>
              <p:tags r:id="rId18"/>
            </p:custDataLst>
          </p:nvPr>
        </p:nvSpPr>
        <p:spPr>
          <a:xfrm>
            <a:off x="0" y="44323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181 days</a:t>
            </a:r>
          </a:p>
        </p:txBody>
      </p:sp>
      <p:sp>
        <p:nvSpPr>
          <p:cNvPr id="982" name="OTLSHAPE_T_e9f215f2b7594af59d0c9ecdda5e2bd5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83" name="OTLSHAPE_T_e9f215f2b7594af59d0c9ecdda5e2bd5_JoinedDate" hidden="1"/>
          <p:cNvSpPr txBox="1"/>
          <p:nvPr>
            <p:custDataLst>
              <p:tags r:id="rId20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8" name="Rectangle 987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Title 3"/>
          <p:cNvSpPr txBox="1">
            <a:spLocks/>
          </p:cNvSpPr>
          <p:nvPr/>
        </p:nvSpPr>
        <p:spPr>
          <a:xfrm>
            <a:off x="3478561" y="469615"/>
            <a:ext cx="5234878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/>
              <a:t>LRTP</a:t>
            </a:r>
            <a:r>
              <a:rPr lang="en-US" sz="5000" dirty="0"/>
              <a:t> </a:t>
            </a:r>
            <a:r>
              <a:rPr lang="en-US" sz="5000" dirty="0" smtClean="0"/>
              <a:t>Objectives</a:t>
            </a:r>
            <a:endParaRPr lang="en-US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9142" y="3740314"/>
            <a:ext cx="28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Strengthen partnerships </a:t>
            </a:r>
            <a:r>
              <a:rPr lang="en-US" sz="20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with the </a:t>
            </a: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communities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48281" y="3740314"/>
            <a:ext cx="297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Assess long term transit needs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60286" y="3740314"/>
            <a:ext cx="287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Develop system-wide future vision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3" y="1490430"/>
            <a:ext cx="11386908" cy="23044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86831" y="3740314"/>
            <a:ext cx="290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Establish strategies for implementation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67" y="1079499"/>
            <a:ext cx="365760" cy="5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6545" y="111389"/>
            <a:ext cx="10378911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600" dirty="0" smtClean="0"/>
              <a:t>LRTP</a:t>
            </a:r>
            <a:r>
              <a:rPr lang="en-US" sz="4600" dirty="0"/>
              <a:t> </a:t>
            </a:r>
            <a:r>
              <a:rPr lang="en-US" sz="4600" dirty="0" smtClean="0"/>
              <a:t>– Local Government Listening Tour</a:t>
            </a:r>
            <a:endParaRPr lang="en-US" sz="4600" dirty="0"/>
          </a:p>
        </p:txBody>
      </p:sp>
      <p:sp>
        <p:nvSpPr>
          <p:cNvPr id="4" name="TextBox 3"/>
          <p:cNvSpPr txBox="1"/>
          <p:nvPr/>
        </p:nvSpPr>
        <p:spPr>
          <a:xfrm>
            <a:off x="2077825" y="862548"/>
            <a:ext cx="803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Meeting with 88 </a:t>
            </a:r>
            <a:r>
              <a:rPr lang="en-US" sz="20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agencies across UTA service area to collect information on future land use and transportation </a:t>
            </a:r>
            <a:r>
              <a:rPr lang="en-US" sz="2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changes</a:t>
            </a:r>
            <a:endParaRPr lang="en-US" sz="2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1" y="1508286"/>
            <a:ext cx="10448879" cy="4908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13349D-46F8-402F-88A2-B4E679888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9" t="69015"/>
          <a:stretch/>
        </p:blipFill>
        <p:spPr>
          <a:xfrm>
            <a:off x="10202174" y="4733026"/>
            <a:ext cx="1989826" cy="21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0"/>
            <a:ext cx="10515600" cy="90748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Active Transportation Master Plan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704"/>
          <a:stretch/>
        </p:blipFill>
        <p:spPr>
          <a:xfrm>
            <a:off x="4496586" y="999244"/>
            <a:ext cx="7448747" cy="4343066"/>
          </a:xfrm>
          <a:prstGeom prst="ellipse">
            <a:avLst/>
          </a:prstGeom>
          <a:ln w="12700" cap="rnd">
            <a:solidFill>
              <a:srgbClr val="0055A4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0613" y="999244"/>
            <a:ext cx="417457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Measure AT access (0.5 mi for walking; 1.5 mi for biking) around bus stops and rail stations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Prioritize list of stops/stations based on improvement needs, investment, and level of use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Strengthen partnerships and coordination with external agencies to strategize access improvements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Identify opportunities for short- and long-term funding options to implement improvements </a:t>
            </a:r>
            <a:endParaRPr lang="en-US" altLang="en-US" sz="20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8876"/>
            <a:ext cx="10515600" cy="2321510"/>
          </a:xfrm>
        </p:spPr>
        <p:txBody>
          <a:bodyPr>
            <a:normAutofit/>
          </a:bodyPr>
          <a:lstStyle/>
          <a:p>
            <a:pPr algn="ctr">
              <a:spcAft>
                <a:spcPts val="4200"/>
              </a:spcAft>
            </a:pPr>
            <a:r>
              <a:rPr lang="en-US" sz="4000" dirty="0" smtClean="0"/>
              <a:t>Thank you!</a:t>
            </a:r>
            <a:br>
              <a:rPr lang="en-US" sz="4000" dirty="0" smtClean="0"/>
            </a:b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Any Questions?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854" y="5993321"/>
            <a:ext cx="799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Please feel free to reach out to me anytime: </a:t>
            </a:r>
            <a:r>
              <a:rPr 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  <a:hlinkClick r:id="rId2"/>
              </a:rPr>
              <a:t>kkinkead@rideuta.com</a:t>
            </a:r>
            <a:r>
              <a:rPr lang="en-US" sz="2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 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4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93137" y="84843"/>
            <a:ext cx="9144000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   UTA Planning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3349D-46F8-402F-88A2-B4E67988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9" t="69015"/>
          <a:stretch/>
        </p:blipFill>
        <p:spPr>
          <a:xfrm>
            <a:off x="10202174" y="4733026"/>
            <a:ext cx="1989826" cy="2124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A840A32-D145-44E7-B3A9-3B21DD54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9" y="914239"/>
            <a:ext cx="543723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2" indent="-342900">
              <a:buFont typeface="Wingdings" panose="05000000000000000000" pitchFamily="2" charset="2"/>
              <a:buChar char="Ø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Regional Transportation Plans (RTP)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include major capital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projects, major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transit needs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but not local bus service.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The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UTA Long Range Transit Plan (LRTP)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is a complimentary process to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the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RTP, and will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present a comprehensive, 30-year vision for public transit including local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service and other transit related items not included in the RTPs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UTA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/>
                <a:ea typeface="Times New Roman" panose="02020603050405020304" pitchFamily="18" charset="0"/>
                <a:cs typeface="Calibri"/>
              </a:rPr>
              <a:t>’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55A4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Five-Year Service Plan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outlines a plan for implementation of short-term service improvements.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cs typeface="Calibri"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6075" lvl="2" indent="-342900">
              <a:buFont typeface="Wingdings" panose="05000000000000000000" pitchFamily="2" charset="2"/>
              <a:buChar char="Ø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lang="en-US" altLang="en-US" sz="2000" b="1" dirty="0">
                <a:solidFill>
                  <a:srgbClr val="00B050"/>
                </a:solidFill>
                <a:latin typeface="Calibri"/>
                <a:ea typeface="Times New Roman" panose="02020603050405020304" pitchFamily="18" charset="0"/>
                <a:cs typeface="Calibri"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perational </a:t>
            </a:r>
            <a:r>
              <a:rPr lang="en-US" altLang="en-US" sz="2000" b="1" dirty="0">
                <a:solidFill>
                  <a:srgbClr val="00B050"/>
                </a:solidFill>
                <a:latin typeface="Calibri"/>
                <a:ea typeface="Times New Roman" panose="02020603050405020304" pitchFamily="18" charset="0"/>
                <a:cs typeface="Calibri"/>
              </a:rPr>
              <a:t>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lanning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process refines and finalizes annual service changes, which are then </a:t>
            </a:r>
            <a:r>
              <a:rPr lang="en-US" altLang="en-US" sz="2000" b="1" dirty="0">
                <a:solidFill>
                  <a:srgbClr val="7030A0"/>
                </a:solidFill>
                <a:latin typeface="Calibri"/>
                <a:ea typeface="Times New Roman" panose="02020603050405020304" pitchFamily="18" charset="0"/>
                <a:cs typeface="Calibri"/>
              </a:rPr>
              <a:t>Implemented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on Change Day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US" altLang="en-US" sz="20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="" xmlns:a16="http://schemas.microsoft.com/office/drawing/2014/main" id="{FA64713B-C60D-4269-87C8-731751CCD105}"/>
              </a:ext>
            </a:extLst>
          </p:cNvPr>
          <p:cNvSpPr/>
          <p:nvPr/>
        </p:nvSpPr>
        <p:spPr>
          <a:xfrm>
            <a:off x="10401300" y="1123950"/>
            <a:ext cx="1543050" cy="8477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cs typeface="Calibri"/>
              </a:rPr>
              <a:t>WFRC &amp; MAG</a:t>
            </a:r>
          </a:p>
          <a:p>
            <a:pPr algn="ctr"/>
            <a:r>
              <a:rPr lang="en-US" sz="1600">
                <a:cs typeface="Calibri"/>
              </a:rPr>
              <a:t>RTPs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="" xmlns:a16="http://schemas.microsoft.com/office/drawing/2014/main" id="{219ADBDD-A0C3-4439-8A2A-98D980DEC700}"/>
              </a:ext>
            </a:extLst>
          </p:cNvPr>
          <p:cNvSpPr/>
          <p:nvPr/>
        </p:nvSpPr>
        <p:spPr>
          <a:xfrm>
            <a:off x="8048624" y="1123950"/>
            <a:ext cx="1543050" cy="8477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cs typeface="Calibri"/>
              </a:rPr>
              <a:t>UTA</a:t>
            </a:r>
          </a:p>
          <a:p>
            <a:pPr algn="ctr"/>
            <a:r>
              <a:rPr lang="en-US" sz="1600">
                <a:cs typeface="Calibri"/>
              </a:rPr>
              <a:t>LRTP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="" xmlns:a16="http://schemas.microsoft.com/office/drawing/2014/main" id="{721E4E97-95ED-44EC-A4CF-A5632E2C45A3}"/>
              </a:ext>
            </a:extLst>
          </p:cNvPr>
          <p:cNvSpPr/>
          <p:nvPr/>
        </p:nvSpPr>
        <p:spPr>
          <a:xfrm>
            <a:off x="8048624" y="2286000"/>
            <a:ext cx="1543050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cs typeface="Calibri"/>
              </a:rPr>
              <a:t>Five-Year </a:t>
            </a:r>
            <a:endParaRPr lang="en-US"/>
          </a:p>
          <a:p>
            <a:pPr algn="ctr"/>
            <a:r>
              <a:rPr lang="en-US" sz="1600">
                <a:cs typeface="Calibri"/>
              </a:rPr>
              <a:t>Service Plan</a:t>
            </a:r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="" xmlns:a16="http://schemas.microsoft.com/office/drawing/2014/main" id="{3B7C060A-96AA-4644-9101-D0510D499E69}"/>
              </a:ext>
            </a:extLst>
          </p:cNvPr>
          <p:cNvSpPr/>
          <p:nvPr/>
        </p:nvSpPr>
        <p:spPr>
          <a:xfrm>
            <a:off x="8048624" y="3448050"/>
            <a:ext cx="1543050" cy="847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cs typeface="Calibri"/>
              </a:rPr>
              <a:t>Annual Operations Planning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="" xmlns:a16="http://schemas.microsoft.com/office/drawing/2014/main" id="{8688CE1A-9BFD-4A10-AAB2-9A52F1BAD7D3}"/>
              </a:ext>
            </a:extLst>
          </p:cNvPr>
          <p:cNvSpPr/>
          <p:nvPr/>
        </p:nvSpPr>
        <p:spPr>
          <a:xfrm>
            <a:off x="8048624" y="4610100"/>
            <a:ext cx="1543050" cy="8477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cs typeface="Calibri"/>
              </a:rPr>
              <a:t>Change Day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899D3002-4572-4584-97A2-B72CD2BD26B7}"/>
              </a:ext>
            </a:extLst>
          </p:cNvPr>
          <p:cNvSpPr/>
          <p:nvPr/>
        </p:nvSpPr>
        <p:spPr>
          <a:xfrm>
            <a:off x="8606408" y="2006345"/>
            <a:ext cx="485775" cy="2381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F0641640-2DB3-4D11-8C95-2DD9390D6D0A}"/>
              </a:ext>
            </a:extLst>
          </p:cNvPr>
          <p:cNvSpPr/>
          <p:nvPr/>
        </p:nvSpPr>
        <p:spPr>
          <a:xfrm>
            <a:off x="8577833" y="3168395"/>
            <a:ext cx="485775" cy="2381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F57A42A4-4AB7-4148-915A-E6608908E60A}"/>
              </a:ext>
            </a:extLst>
          </p:cNvPr>
          <p:cNvSpPr/>
          <p:nvPr/>
        </p:nvSpPr>
        <p:spPr>
          <a:xfrm>
            <a:off x="8606408" y="4349495"/>
            <a:ext cx="485775" cy="23812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="" xmlns:a16="http://schemas.microsoft.com/office/drawing/2014/main" id="{9B78A82A-89C4-4C93-9D88-FFFCF3198176}"/>
              </a:ext>
            </a:extLst>
          </p:cNvPr>
          <p:cNvSpPr/>
          <p:nvPr/>
        </p:nvSpPr>
        <p:spPr>
          <a:xfrm>
            <a:off x="9659874" y="1281683"/>
            <a:ext cx="647700" cy="485775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93327A-BABA-4C5C-8340-7DFFB3FB2959}"/>
              </a:ext>
            </a:extLst>
          </p:cNvPr>
          <p:cNvSpPr txBox="1"/>
          <p:nvPr/>
        </p:nvSpPr>
        <p:spPr>
          <a:xfrm>
            <a:off x="6276974" y="1257300"/>
            <a:ext cx="17049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accent5">
                    <a:lumMod val="50000"/>
                  </a:schemeClr>
                </a:solidFill>
              </a:rPr>
              <a:t>Strategic Planning</a:t>
            </a:r>
            <a:endParaRPr lang="en-US" sz="1600" b="1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chemeClr val="accent5">
                    <a:lumMod val="50000"/>
                  </a:schemeClr>
                </a:solidFill>
                <a:cs typeface="Calibri"/>
              </a:rPr>
              <a:t>(4-year cycle)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1FB102D-5A22-423F-8C12-2014B9F722F1}"/>
              </a:ext>
            </a:extLst>
          </p:cNvPr>
          <p:cNvSpPr txBox="1"/>
          <p:nvPr/>
        </p:nvSpPr>
        <p:spPr>
          <a:xfrm>
            <a:off x="6210299" y="2419349"/>
            <a:ext cx="18097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55A4"/>
                </a:solidFill>
              </a:rPr>
              <a:t>Service Planning</a:t>
            </a:r>
            <a:endParaRPr lang="en-US" b="1">
              <a:solidFill>
                <a:srgbClr val="0055A4"/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rgbClr val="0055A4"/>
                </a:solidFill>
                <a:cs typeface="Calibri"/>
              </a:rPr>
              <a:t>(2-year cycle)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BBA7223-F22D-4FC0-9B48-4129A19C5C63}"/>
              </a:ext>
            </a:extLst>
          </p:cNvPr>
          <p:cNvSpPr txBox="1"/>
          <p:nvPr/>
        </p:nvSpPr>
        <p:spPr>
          <a:xfrm>
            <a:off x="6129337" y="3590924"/>
            <a:ext cx="19621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Operations Planning</a:t>
            </a:r>
            <a:endParaRPr lang="en-US" sz="1600" b="1">
              <a:solidFill>
                <a:srgbClr val="00B050"/>
              </a:solidFill>
              <a:cs typeface="Calibri" panose="020F0502020204030204"/>
            </a:endParaRPr>
          </a:p>
          <a:p>
            <a:pPr algn="ctr"/>
            <a:r>
              <a:rPr lang="en-US" sz="1600">
                <a:solidFill>
                  <a:srgbClr val="00B050"/>
                </a:solidFill>
                <a:cs typeface="Calibri"/>
              </a:rPr>
              <a:t>(annual cycle)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A5C750-D149-4C66-8544-7DB39E16A636}"/>
              </a:ext>
            </a:extLst>
          </p:cNvPr>
          <p:cNvSpPr txBox="1"/>
          <p:nvPr/>
        </p:nvSpPr>
        <p:spPr>
          <a:xfrm>
            <a:off x="6315074" y="4743449"/>
            <a:ext cx="1704975" cy="594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191496"/>
                </a:solidFill>
              </a:rPr>
              <a:t>Implementation</a:t>
            </a:r>
            <a:endParaRPr lang="en-US" b="1">
              <a:solidFill>
                <a:srgbClr val="191496"/>
              </a:solidFill>
              <a:cs typeface="Calibri"/>
            </a:endParaRPr>
          </a:p>
          <a:p>
            <a:pPr algn="ctr"/>
            <a:r>
              <a:rPr lang="en-US" sz="1600">
                <a:solidFill>
                  <a:srgbClr val="191496"/>
                </a:solidFill>
              </a:rPr>
              <a:t>(3 times per year)</a:t>
            </a:r>
            <a:endParaRPr lang="en-US">
              <a:solidFill>
                <a:srgbClr val="191496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038482-CE7C-487A-9CDA-0B287C77174A}"/>
              </a:ext>
            </a:extLst>
          </p:cNvPr>
          <p:cNvSpPr/>
          <p:nvPr/>
        </p:nvSpPr>
        <p:spPr>
          <a:xfrm>
            <a:off x="6210300" y="1123950"/>
            <a:ext cx="1838325" cy="8477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C0E456-4353-4C13-B5B4-C1CD171B9957}"/>
              </a:ext>
            </a:extLst>
          </p:cNvPr>
          <p:cNvSpPr/>
          <p:nvPr/>
        </p:nvSpPr>
        <p:spPr>
          <a:xfrm>
            <a:off x="6210300" y="2286000"/>
            <a:ext cx="1838325" cy="847725"/>
          </a:xfrm>
          <a:prstGeom prst="rect">
            <a:avLst/>
          </a:prstGeom>
          <a:noFill/>
          <a:ln>
            <a:solidFill>
              <a:srgbClr val="005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2AB2402-D6BD-4C6B-8BB1-1449C1769E0F}"/>
              </a:ext>
            </a:extLst>
          </p:cNvPr>
          <p:cNvSpPr/>
          <p:nvPr/>
        </p:nvSpPr>
        <p:spPr>
          <a:xfrm>
            <a:off x="6210300" y="3448050"/>
            <a:ext cx="1838325" cy="847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1AF7591-97FD-481F-9AE5-FCAD9BAA06A9}"/>
              </a:ext>
            </a:extLst>
          </p:cNvPr>
          <p:cNvSpPr/>
          <p:nvPr/>
        </p:nvSpPr>
        <p:spPr>
          <a:xfrm>
            <a:off x="6210300" y="4610100"/>
            <a:ext cx="1838325" cy="8477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9361039" y="1776110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>
            <a:off x="9362455" y="2914249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9362454" y="4077601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9369921" y="5230641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/>
        </p:nvSpPr>
        <p:spPr>
          <a:xfrm>
            <a:off x="6367993" y="5896682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/>
        </p:nvSpPr>
        <p:spPr>
          <a:xfrm>
            <a:off x="11696858" y="1749467"/>
            <a:ext cx="186511" cy="177611"/>
          </a:xfrm>
          <a:prstGeom prst="star7">
            <a:avLst/>
          </a:prstGeom>
          <a:solidFill>
            <a:srgbClr val="FC01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8911" y="5781235"/>
            <a:ext cx="325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opportunity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6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730227" y="394711"/>
            <a:ext cx="5029200" cy="5029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50358" y="394710"/>
            <a:ext cx="5029200" cy="5029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13349D-46F8-402F-88A2-B4E67988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9" t="69015"/>
          <a:stretch/>
        </p:blipFill>
        <p:spPr>
          <a:xfrm>
            <a:off x="10202174" y="4733026"/>
            <a:ext cx="1989826" cy="2124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1953" y="2084636"/>
            <a:ext cx="2234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4-Year Cycle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Community &amp; Data Driven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30-Year 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4049" y="2084636"/>
            <a:ext cx="2226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en-US" dirty="0"/>
              <a:t>Regional Focus</a:t>
            </a:r>
          </a:p>
          <a:p>
            <a:pPr lvl="0" algn="r">
              <a:spcAft>
                <a:spcPts val="1200"/>
              </a:spcAft>
            </a:pPr>
            <a:r>
              <a:rPr lang="en-US" dirty="0"/>
              <a:t>All Transportation Modes</a:t>
            </a:r>
          </a:p>
          <a:p>
            <a:pPr lvl="0" algn="r">
              <a:spcAft>
                <a:spcPts val="1200"/>
              </a:spcAft>
            </a:pPr>
            <a:r>
              <a:rPr lang="en-US" dirty="0"/>
              <a:t>Capital Project Driven</a:t>
            </a:r>
          </a:p>
          <a:p>
            <a:pPr algn="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39229" y="2084636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Region &amp; Local Focus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Emphasis on Public Transit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Projects, O&amp;M, Support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2267" y="0"/>
            <a:ext cx="365760" cy="63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A840A32-D145-44E7-B3A9-3B21DD54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" y="886958"/>
            <a:ext cx="40011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UTA’s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LRTP is complementary to,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but different from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MPO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RTP planning processes.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93737" y="92216"/>
            <a:ext cx="3373292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55A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spc="300" dirty="0" smtClean="0"/>
              <a:t>LRTP </a:t>
            </a:r>
            <a:r>
              <a:rPr lang="en-US" sz="4800" spc="300" dirty="0"/>
              <a:t>&amp; RTP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A840A32-D145-44E7-B3A9-3B21DD54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62" y="2083778"/>
            <a:ext cx="353817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UTA works closely with Metropolitan Planning Organization (MPO) partners, WFRC and MAG, in the development of Regional Transportation Plans (RTPs).</a:t>
            </a:r>
          </a:p>
          <a:p>
            <a:pPr marL="0" lvl="1"/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1"/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Although the LRTP will contain information beyond the scope of the RTPs, it will also help UTA prepare to collaborate with the MPOs on updates to the RTPs.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8169" y="833010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MPO RTP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517" y="790517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UTA LRTP</a:t>
            </a:r>
          </a:p>
        </p:txBody>
      </p:sp>
    </p:spTree>
    <p:extLst>
      <p:ext uri="{BB962C8B-B14F-4D97-AF65-F5344CB8AC3E}">
        <p14:creationId xmlns:p14="http://schemas.microsoft.com/office/powerpoint/2010/main" val="412713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S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AsIkciOjExNCwiQiI6MTg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csIkciOjIwLCJCIjoxMDB9fSwiQXBwZW5kWWVhck9uWWVhckNoYW5nZSI6dHJ1ZSwiRWxhcHNlZFRpbWVGb3JtYXQiOjEsIlRvZGF5TWFya2VyUG9zaXRpb24iOjA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I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kR1cmF0aW9uRm9ybWF0IjpmYWxzZSwiRHVyYXRpb25Qb3NpdGlvbiI6ZmFsc2UsIkVuZERhdGVQb3NpdGlvbiI6ZmFsc2UsIklzQmVsb3dUaW1lYmFuZCI6ZmFsc2UsIlBlcmNlbnRhZ2VDb21wbGV0ZWRQb3NpdGlvbiI6ZmFsc2UsIlNoYXBlIjpmYWxzZSwiU2hhcGVUaGlja25lc3MiOmZhbHNlLCJTcGFjaW5nIjpmYWxzZSwiU3RhcnREYXRlUG9zaXRpb24iOmZhbHNlLCJUaXRsZVBvc2l0aW9uIjpmYWxzZSwiRGF0ZUZvcm1hdCI6ZmFsc2UsIklzVmlzaWJsZSI6ZmFsc2UsIk1hcmdpbiI6ZmFsc2V9fSwiU2hvd0VsYXBzZWRUaW1lR3JhZGllbnRTdHlsZSI6ZmFsc2V9LCJTY2FsZSI6eyIkaWQiOiIxMjciLCJTdGFydERhdGUiOiIwMDAxLTAxLTAxVDAwOjAwOjAwIiwiRW5kRGF0ZSI6IjIwMjEtMDQtMTNUMjM6NTk6MDAiLCJGb3JtYXQiOiJNTU0iLCJUeXBlIjozLCJBdXRvRGF0ZVJhbmdlIjp0cnVlLCJXb3JraW5nRGF5cyI6MTI3LCJUb2RheU1hcmtlclRleHQiOiJUb2RheSIsIkF1dG9TY2FsZVR5cGUiOmZhbHNlfSwiTWlsZXN0b25lcyI6W3siJGlkIjoiMTI4IiwiRGF0ZSI6IjIwMTktMDctMTlUMDA6MDA6MDBaIiwiU3R5bGUiOnsiJGlkIjoiMTI5IiwiU2hhcGUiOjIsIkNvbm5lY3Rvck1hcmdpbiI6eyIkaWQiOiIxMzAiLCJUb3AiOjAsIkxlZnQiOjIsIlJpZ2h0IjoyLCJCb3R0b20iOjB9LCJDb25uZWN0b3JTdHlsZSI6eyIkaWQiOiIxMzEiLCJMaW5lQ29sb3IiOnsiJGlkIjoiMTMyIiwiJHR5cGUiOiJOTFJFLkNvbW1vbi5Eb20uU29saWRDb2xvckJydXNoLCBOTFJFLkNvbW1vbiIsIkNvbG9yIjp7IiRpZCI6IjEzMyIsIkEiOjEyNywiUiI6MzEsIkciOjczLCJCIjoxMjZ9fSwiTGluZVdlaWdodCI6MS4wLCJMaW5lVHlwZSI6MCwiUGFyZW50U3R5bGUiOm51bGx9LCJJc0JlbG93VGltZWJhbmQiOmZhbHNlLCJIaWRlRGF0ZSI6ZmFsc2UsIlNoYXBlU2l6ZSI6MSwiU3BhY2luZyI6Mi4wLCJQYWRkaW5nIjp7IiRpZCI6IjEzNCIsIlRvcCI6NywiTGVmdCI6MywiUmlnaHQiOjAsIkJvdHRvbSI6Mn0sIlNoYXBlU3R5bGUiOnsiJGlkIjoiMTM1IiwiTWFyZ2luIjp7IiRpZCI6IjEzNiIsIlRvcCI6MCwiTGVmdCI6MCwiUmlnaHQiOjAsIkJvdHRvbSI6MH0sIlBhZGRpbmciOnsiJGlkIjoiMTM3IiwiVG9wIjowLCJMZWZ0IjowLCJSaWdodCI6MCwiQm90dG9tIjowfSwiQmFja2dyb3VuZCI6eyIkaWQiOiIxMzgiLCJDb2xvciI6eyIkaWQiOiIxMzkiLCJBIjoyNTUsIlIiOjI2LCJHIjoxNzAsIkIiOjY2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3l5IiwiU2VwYXJhdG9yIjoiLyIsIlVzZUludGVybmF0aW9uYWxEYXRlRm9ybWF0IjpmYWxzZSwiRGF0ZUlzVmlzaWJsZSI6dHJ1ZSwiVGltZUlzVmlzaWJsZSI6ZmFsc2UsIkhvdXJEaWdpdHMiOjEsIkFtUG1EZXNpZ25hdG9yIjoyLCJUcmltMDBNaW51dGVzIjpmYWxzZSwiTGFzdEtub3duVmlzaWJpbGl0eVN0YXRlIjp7IiRpZCI6IjE1NCIsIkRhdGVQYXJ0SXNWaXNpYmxlIjp0cnVlLCJUaW1lUGFydElzVmlzaWJsZSI6ZmFsc2V9fSwiSXNWaXNpYmxlIjp0cnVlLCJQYXJlbnRTdHlsZSI6bnVsbH0sIkluZGV4IjoxLCJQZXJjZW50YWdlQ29tcGxldGUiOm51bGwsIlBvc2l0aW9uIjp7IlJhdGlvIjowLjAsIklzQ3VzdG9tIjpmYWxzZX0sIkRhdGVGb3JtYXQiOnsiJHJlZiI6IjE1MyJ9LCJJZCI6IjIxYzI3ZDQzLWZkMmQtNDFhYy1iY2VjLWZmYWFkMWRkMGNjNiIsIkltcG9ydElkIjpudWxsLCJUaXRsZSI6IlBsYW4gUmV0cmVhdCIsIk5vdGUiOm51bGwsIkh5cGVybGluayI6bnVsbCwiSXNDaGFuZ2VkIjpmYWxzZSwiSXNOZXciOmZhbHNlfSx7IiRpZCI6IjE1NSIsIkRhdGUiOiIyMDE5LTExLTI2VDAwOjAw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I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yNiwiRyI6MTcwLCJCIjo2Nn19LCJJc1Zpc2libGUiOnRydWUsIldpZHRoIjoxOC4wLCJIZWlnaHQiOjIwLjAsIkJvcmRlclN0eWxlIjp7IiRpZCI6IjE2NyIsIkxpbmVDb2xvciI6eyIkcmVmIjoiNjUifSwiTGluZVdlaWdodCI6MC4wLCJMaW5lVHlwZSI6MCwiUGFyZW50U3R5bGUiOm51bGx9LCJQYXJlbnRTdHlsZSI6bnVsbH0sIlRpdGxlU3R5bGUiOnsiJGlkIjoiMTY4IiwiRm9udFNldHRpbmdzIjp7IiRpZCI6IjE2OSIsIkZvbnRTaXplIjoxMSwiRm9udE5hbWUiOiJDYWxpYnJpIiwiSXNCb2xkIjp0cnVlLCJJc0l0YWxpYyI6ZmFsc2UsIklzVW5kZXJsaW5lZCI6ZmFsc2UsIlBhcmVudFN0eWxlIjpudWxsfSwiQXV0b1NpemUiOjAsIkZvcmVncm91bmQiOnsiJGlkIjoiMTcwIiwiQ29sb3IiOnsiJHJlZiI6IjcwIn19LCJNYXhXaWR0aCI6MjAwLjA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GlkIjoiMTc2IiwiQ29sb3IiOnsiJHJlZiI6Ijc3In19LCJNYXhXaWR0aCI6MjAwLjAsIk1heEhlaWdodCI6IkluZmluaXR5IiwiU21hcnRGb3JlZ3JvdW5kSXNBY3RpdmUiOmZhbHNlLCJIb3Jpem9udGFsQWxpZ25tZW50IjowLCJWZXJ0aWNhbEFsaWdubWVudCI6MCwiU21hcnRGb3JlZ3JvdW5kIjpudWxsLCJCYWNrZ3JvdW5kRmlsbFR5cGUiOjAsIk1hcmdpbiI6eyIkaWQiOiIxNzciLCJUb3AiOjAsIkxlZnQiOjAsIlJpZ2h0IjowLCJCb3R0b20iOjB9LCJQYWRkaW5nIjp7IiRpZCI6IjE3OCIsIlRvcCI6MCwiTGVmdCI6MCwiUmlnaHQiOjAsIkJvdHRvbSI6MH0sIkJhY2tncm91bmQiOnsiJHJlZiI6IjgwIn0sIklzVmlzaWJsZSI6dHJ1ZSwiV2lkdGgiOjAuMCwiSGVpZ2h0IjowLjAsIkJvcmRlclN0eWxlIjp7IiRpZCI6IjE3OSIsIkxpbmVDb2xvciI6bnVsbCwiTGluZVdlaWdodCI6MC4wLCJMaW5lVHlwZSI6MCwiUGFyZW50U3R5bGUiOm51bGx9LCJQYXJlbnRTdHlsZSI6bnVsbH0sIkRhdGVGb3JtYXQiOnsiJGlkIjoiMTgwIiwiRm9ybWF0U3RyaW5nIjoiTS95eSIsIlNlcGFyYXRvciI6Ii8iLCJVc2VJbnRlcm5hdGlvbmFsRGF0ZUZvcm1hdCI6ZmFsc2UsIkRhdGVJc1Zpc2libGUiOnRydWUsIlRpbWVJc1Zpc2libGUiOmZhbHNlLCJIb3VyRGlnaXRzIjoxLCJBbVBtRGVzaWduYXRvciI6MiwiVHJpbTAwTWludXRlcyI6ZmFsc2UsIkxhc3RLbm93blZpc2liaWxpdHlTdGF0ZSI6eyIkaWQiOiIxODEiLCJEYXRlUGFydElzVmlzaWJsZSI6dHJ1ZSwiVGltZVBhcnRJc1Zpc2libGUiOmZhbHNlfX0sIklzVmlzaWJsZSI6dHJ1ZSwiUGFyZW50U3R5bGUiOm51bGx9LCJJbmRleCI6NCwiUGVyY2VudGFnZUNvbXBsZXRlIjpudWxsLCJQb3NpdGlvbiI6eyJSYXRpbyI6MC4wLCJJc0N1c3RvbSI6ZmFsc2V9LCJEYXRlRm9ybWF0Ijp7IiRyZWYiOiIxODAifSwiSWQiOiJmZjcxZmNiZS0zN2Y1LTQwOTctYWE5MC0zYzFlNDA0ZjViZGEiLCJJbXBvcnRJZCI6bnVsbCwiVGl0bGUiOiJFVCBSZXZpZXciLCJOb3RlIjpudWxsLCJIeXBlcmxpbmsiOm51bGwsIklzQ2hhbmdlZCI6ZmFsc2UsIklzTmV3IjpmYWxzZX0seyIkaWQiOiIxODIiLCJEYXRlIjoiMjAyMC0wMS0xNVQyMzo1OTowMFoiLCJTdHlsZSI6eyIkaWQiOiIxODMiLCJTaGFwZSI6MiwiQ29ubmVjdG9yTWFyZ2luIjp7IiRpZCI6IjE4NCIsIlRvcCI6MCwiTGVmdCI6MiwiUmlnaHQiOjIsIkJvdHRvbSI6MH0sIkNvbm5lY3RvclN0eWxlIjp7IiRpZCI6IjE4NSIsIkxpbmVDb2xvciI6eyIkaWQiOiIxODYiLCIkdHlwZSI6Ik5MUkUuQ29tbW9uLkRvbS5Tb2xpZENvbG9yQnJ1c2gsIE5MUkUuQ29tbW9uIiwiQ29sb3IiOnsiJGlkIjoiMTg3IiwiQSI6MTI3LCJSIjozMSwiRyI6NzMsIkIiOjEyNn19LCJMaW5lV2VpZ2h0IjoxLjAsIkxpbmVUeXBlIjowLCJQYXJlbnRTdHlsZSI6bnVsbH0sIklzQmVsb3dUaW1lYmFuZCI6ZmFsc2UsIkhpZGVEYXRlIjpmYWxzZSwiU2hhcGVTaXplIjoxLCJTcGFjaW5nIjoyLjAsIlBhZGRpbmciOnsiJGlkIjoiMTg4IiwiVG9wIjo3LCJMZWZ0IjozLCJSaWdodCI6MCwiQm90dG9tIjoyfSwiU2hhcGVTdHlsZSI6eyIkaWQiOiIxODkiLCJNYXJnaW4iOnsiJGlkIjoiMTkwIiwiVG9wIjowLCJMZWZ0IjowLCJSaWdodCI6MCwiQm90dG9tIjowfSwiUGFkZGluZyI6eyIkaWQiOiIxOTEiLCJUb3AiOjAsIkxlZnQiOjAsIlJpZ2h0IjowLCJCb3R0b20iOjB9LCJCYWNrZ3JvdW5kIjp7IiRpZCI6IjE5MiIsIkNvbG9yIjp7IiRpZCI6IjE5MyIsIkEiOjI1NSwiUiI6MjYsIkciOjE3MCwiQiI6NjZ9fSwiSXNWaXNpYmxlIjp0cnVlLCJXaWR0aCI6MTguMCwiSGVpZ2h0IjoyMC4wLCJCb3JkZXJTdHlsZSI6eyIkaWQiOiIxOTQiLCJMaW5lQ29sb3IiOnsiJHJlZiI6IjY1In0sIkxpbmVXZWlnaHQiOjAuMCwiTGluZVR5cGUiOjAsIlBhcmVudFN0eWxlIjpudWxsfSwiUGFyZW50U3R5bGUiOm51bGx9LCJUaXRsZVN0eWxlIjp7IiRpZCI6IjE5NSIsIkZvbnRTZXR0aW5ncyI6eyIkaWQiOiIxOTYiLCJGb250U2l6ZSI6MTEsIkZvbnROYW1lIjoiQ2FsaWJyaSIsIklzQm9sZCI6dHJ1ZSwiSXNJdGFsaWMiOmZhbHNlLCJJc1VuZGVybGluZWQiOmZhbHNlLCJQYXJlbnRTdHlsZSI6bnVsbH0sIkF1dG9TaXplIjowLCJGb3JlZ3JvdW5kIjp7IiRpZCI6IjE5NyIsIkNvbG9yIjp7IiRyZWYiOiI3MCJ9fSwiTWF4V2lkdGgiOjIwMC4wLCJNYXhIZWlnaHQiOiJJbmZpbml0eSIsIlNtYXJ0Rm9yZWdyb3VuZElzQWN0aXZlIjpmYWxzZSwiSG9yaXpvbnRhbEFsaWdubWVudCI6MCwiVmVydGljYWxBbGlnbm1lbnQiOjAsIlNtYXJ0Rm9yZWdyb3VuZCI6bnVsbCwiQmFja2dyb3VuZEZpbGxUeXBlIjowLCJNYXJnaW4iOnsiJGlkIjoiMTk4IiwiVG9wIjowLCJMZWZ0IjowLCJSaWdodCI6MCwiQm90dG9tIjowfSwiUGFkZGluZyI6eyIkaWQiOiIxOTkiLCJUb3AiOjAsIkxlZnQiOjAsIlJpZ2h0IjowLCJCb3R0b20iOjB9LCJCYWNrZ3JvdW5kIjp7IiRyZWYiOiI3MyJ9LCJJc1Zpc2libGUiOnRydWUsIldpZHRoIjowLjAsIkhlaWdodCI6MC4wLCJCb3JkZXJTdHlsZSI6eyIkaWQiOiIyMDAiLCJMaW5lQ29sb3IiOm51bGwsIkxpbmVXZWlnaHQiOjAuMCwiTGluZVR5cGUiOjAsIlBhcmVudFN0eWxlIjpudWxsfSwiUGFyZW50U3R5bGUiOm51bGx9LCJEYXRlU3R5bGUiOnsiJGlkIjoiMjAxIiwiRm9udFNldHRpbmdzIjp7IiRpZCI6IjIwMiIsIkZvbnRTaXplIjoxMCwiRm9udE5hbWUiOiJDYWxpYnJpIiwiSXNCb2xkIjpmYWxzZSwiSXNJdGFsaWMiOmZhbHNlLCJJc1VuZGVybGluZWQiOmZhbHNlLCJQYXJlbnRTdHlsZSI6bnVsbH0sIkF1dG9TaXplIjowLCJGb3JlZ3JvdW5kIjp7IiRpZCI6IjIwMyIsIkNvbG9yIjp7IiRyZWYiOiI3NyJ9fSwiTWF4V2lkdGgiOjIwMC4wLCJNYXhIZWlnaHQiOiJJbmZpbml0eSIsIlNtYXJ0Rm9yZWdyb3VuZElzQWN0aXZlIjpmYWxzZSwiSG9yaXpvbnRhbEFsaWdubWVudCI6MCwiVmVydGljYWxBbGlnbm1lbnQiOjAsIlNtYXJ0Rm9yZWdyb3VuZCI6bnVsbCwiQmFja2dyb3VuZEZpbGxUeXBlIjowLCJNYXJnaW4iOnsiJGlkIjoiMjA0IiwiVG9wIjowLCJMZWZ0IjowLCJSaWdodCI6MCwiQm90dG9tIjowfSwiUGFkZGluZyI6eyIkaWQiOiIyMDUiLCJUb3AiOjAsIkxlZnQiOjAsIlJpZ2h0IjowLCJCb3R0b20iOjB9LCJCYWNrZ3JvdW5kIjp7IiRyZWYiOiI4MCJ9LCJJc1Zpc2libGUiOnRydWUsIldpZHRoIjowLjAsIkhlaWdodCI6MC4wLCJCb3JkZXJTdHlsZSI6eyIkaWQiOiIyMDYiLCJMaW5lQ29sb3IiOm51bGwsIkxpbmVXZWlnaHQiOjAuMCwiTGluZVR5cGUiOjAsIlBhcmVudFN0eWxlIjpudWxsfSwiUGFyZW50U3R5bGUiOm51bGx9LCJEYXRlRm9ybWF0Ijp7IiRpZCI6IjIwNyIsIkZvcm1hdFN0cmluZyI6Ik0veXkiLCJTZXBhcmF0b3IiOiIvIiwiVXNlSW50ZXJuYXRpb25hbERhdGVGb3JtYXQiOmZhbHNlLCJEYXRlSXNWaXNpYmxlIjp0cnVlLCJUaW1lSXNWaXNpYmxlIjpmYWxzZSwiSG91ckRpZ2l0cyI6MSwiQW1QbURlc2lnbmF0b3IiOjIsIlRyaW0wME1pbnV0ZXMiOmZhbHNlLCJMYXN0S25vd25WaXNpYmlsaXR5U3RhdGUiOnsiJGlkIjoiMjA4IiwiRGF0ZVBhcnRJc1Zpc2libGUiOnRydWUsIlRpbWVQYXJ0SXNWaXNpYmxlIjpmYWxzZX19LCJJc1Zpc2libGUiOnRydWUsIlBhcmVudFN0eWxlIjpudWxsfSwiSW5kZXgiOjUsIlBlcmNlbnRhZ2VDb21wbGV0ZSI6bnVsbCwiUG9zaXRpb24iOnsiUmF0aW8iOjAuMCwiSXNDdXN0b20iOmZhbHNlfSwiRGF0ZUZvcm1hdCI6eyIkcmVmIjoiMjA3In0sIklkIjoiNDRmYTAxYjMtZWVkNi00ZjY2LThiODAtZTY1ZGJlZTRiOTc1IiwiSW1wb3J0SWQiOm51bGwsIlRpdGxlIjoiQm9hcmQgUmV2aWV3IiwiTm90ZSI6bnVsbCwiSHlwZXJsaW5rIjpudWxsLCJJc0NoYW5nZWQiOmZhbHNlLCJJc05ldyI6ZmFsc2V9LHsiJGlkIjoiMjA5IiwiRGF0ZSI6IjIwMjAtMDMtMTFUMjM6NTk6MDBaIiwiU3R5bGUiOnsiJGlkIjoiMjEwIiwiU2hhcGUiOjIsIkNvbm5lY3Rvck1hcmdpbiI6eyIkaWQiOiIyMTEiLCJUb3AiOjAsIkxlZnQiOjIsIlJpZ2h0IjoyLCJCb3R0b20iOjB9LCJDb25uZWN0b3JTdHlsZSI6eyIkaWQiOiIyMTIiLCJMaW5lQ29sb3IiOnsiJGlkIjoiMjEzIiwiJHR5cGUiOiJOTFJFLkNvbW1vbi5Eb20uU29saWRDb2xvckJydXNoLCBOTFJFLkNvbW1vbiIsIkNvbG9yIjp7IiRpZCI6IjIxNCIsIkEiOjEyNywiUiI6MzEsIkciOjczLCJCIjoxMjZ9fSwiTGluZVdlaWdodCI6MS4wLCJMaW5lVHlwZSI6MCwiUGFyZW50U3R5bGUiOm51bGx9LCJJc0JlbG93VGltZWJhbmQiOmZhbHNlLCJIaWRlRGF0ZSI6ZmFsc2UsIlNoYXBlU2l6ZSI6MSwiU3BhY2luZyI6Mi4wLCJQYWRkaW5nIjp7IiRpZCI6IjIxNSIsIlRvcCI6NywiTGVmdCI6MywiUmlnaHQiOjAsIkJvdHRvbSI6Mn0sIlNoYXBlU3R5bGUiOnsiJGlkIjoiMjE2IiwiTWFyZ2luIjp7IiRpZCI6IjIxNyIsIlRvcCI6MCwiTGVmdCI6MCwiUmlnaHQiOjAsIkJvdHRvbSI6MH0sIlBhZGRpbmciOnsiJGlkIjoiMjE4IiwiVG9wIjowLCJMZWZ0IjowLCJSaWdodCI6MCwiQm90dG9tIjowfSwiQmFja2dyb3VuZCI6eyIkaWQiOiIyMTkiLCJDb2xvciI6eyIkaWQiOiIyMjAiLCJBIjoyNTUsIlIiOjIzNCwiRyI6MjIsIkIiOjMwfX0sIklzVmlzaWJsZSI6dHJ1ZSwiV2lkdGgiOjE4LjAsIkhlaWdodCI6MjAuMCwiQm9yZGVyU3R5bGUiOnsiJGlkIjoiMjIxIiwiTGluZUNvbG9yIjp7IiRyZWYiOiI2NSJ9LCJMaW5lV2VpZ2h0IjowLjAsIkxpbmVUeXBlIjowLCJQYXJlbnRTdHlsZSI6bnVsbH0sIlBhcmVudFN0eWxlIjpudWxsfSwiVGl0bGVTdHlsZSI6eyIkaWQiOiIyMjIiLCJGb250U2V0dGluZ3MiOnsiJGlkIjoiMjIzIiwiRm9udFNpemUiOjExLCJGb250TmFtZSI6IkNhbGlicmkiLCJJc0JvbGQiOnRydWUsIklzSXRhbGljIjpmYWxzZSwiSXNVbmRlcmxpbmVkIjpmYWxzZSwiUGFyZW50U3R5bGUiOm51bGx9LCJBdXRvU2l6ZSI6MCwiRm9yZWdyb3VuZCI6eyIkaWQiOiIyMjQiLCJDb2xvciI6eyIkcmVmIjoiNzAifX0sIk1heFdpZHRoIjoyMDAuMCwiTWF4SGVpZ2h0IjoiSW5maW5pdHkiLCJTbWFydEZvcmVncm91bmRJc0FjdGl2ZSI6ZmFsc2UsIkhvcml6b250YWxBbGlnbm1lbnQiOjAsIlZlcnRpY2FsQWxpZ25tZW50IjowLCJTbWFydEZvcmVncm91bmQiOm51bGwsIkJhY2tncm91bmRGaWxsVHlwZSI6MCwiTWFyZ2luIjp7IiRpZCI6IjIyNSIsIlRvcCI6MCwiTGVmdCI6MCwiUmlnaHQiOjAsIkJvdHRvbSI6MH0sIlBhZGRpbmciOnsiJGlkIjoiMjI2IiwiVG9wIjowLCJMZWZ0IjowLCJSaWdodCI6MCwiQm90dG9tIjowfSwiQmFja2dyb3VuZCI6eyIkcmVmIjoiNzMifSwiSXNWaXNpYmxlIjp0cnVlLCJXaWR0aCI6MC4wLCJIZWlnaHQiOjAuMCwiQm9yZGVyU3R5bGUiOnsiJGlkIjoiMjI3IiwiTGluZUNvbG9yIjpudWxsLCJMaW5lV2VpZ2h0IjowLjAsIkxpbmVUeXBlIjowLCJQYXJlbnRTdHlsZSI6bnVsbH0sIlBhcmVudFN0eWxlIjpudWxsfSwiRGF0ZVN0eWxlIjp7IiRpZCI6IjIyOCIsIkZvbnRTZXR0aW5ncyI6eyIkaWQiOiIyMjkiLCJGb250U2l6ZSI6MTAsIkZvbnROYW1lIjoiQ2FsaWJyaSIsIklzQm9sZCI6ZmFsc2UsIklzSXRhbGljIjpmYWxzZSwiSXNVbmRlcmxpbmVkIjpmYWxzZSwiUGFyZW50U3R5bGUiOm51bGx9LCJBdXRvU2l6ZSI6MCwiRm9yZWdyb3VuZCI6eyIkaWQiOiIyMzAiLCJDb2xvciI6eyIkcmVmIjoiNzcifX0sIk1heFdpZHRoIjoyMDAuMCwiTWF4SGVpZ2h0IjoiSW5maW5pdHkiLCJTbWFydEZvcmVncm91bmRJc0FjdGl2ZSI6ZmFsc2UsIkhvcml6b250YWxBbGlnbm1lbnQiOjAsIlZlcnRpY2FsQWxpZ25tZW50IjowLCJTbWFydEZvcmVncm91bmQiOm51bGwsIkJhY2tncm91bmRGaWxsVHlwZSI6MCwiTWFyZ2luIjp7IiRpZCI6IjIzMSIsIlRvcCI6MCwiTGVmdCI6MCwiUmlnaHQiOjAsIkJvdHRvbSI6MH0sIlBhZGRpbmciOnsiJGlkIjoiMjMyIiwiVG9wIjowLCJMZWZ0IjowLCJSaWdodCI6MCwiQm90dG9tIjowfSwiQmFja2dyb3VuZCI6eyIkcmVmIjoiODAifSwiSXNWaXNpYmxlIjp0cnVlLCJXaWR0aCI6MC4wLCJIZWlnaHQiOjAuMCwiQm9yZGVyU3R5bGUiOnsiJGlkIjoiMjMzIiwiTGluZUNvbG9yIjpudWxsLCJMaW5lV2VpZ2h0IjowLjAsIkxpbmVUeXBlIjowLCJQYXJlbnRTdHlsZSI6bnVsbH0sIlBhcmVudFN0eWxlIjpudWxsfSwiRGF0ZUZvcm1hdCI6eyIkaWQiOiIyMzQiLCJGb3JtYXRTdHJpbmciOiJNL3l5IiwiU2VwYXJhdG9yIjoiLyIsIlVzZUludGVybmF0aW9uYWxEYXRlRm9ybWF0IjpmYWxzZSwiRGF0ZUlzVmlzaWJsZSI6dHJ1ZSwiVGltZUlzVmlzaWJsZSI6ZmFsc2UsIkhvdXJEaWdpdHMiOjEsIkFtUG1EZXNpZ25hdG9yIjoyLCJUcmltMDBNaW51dGVzIjpmYWxzZSwiTGFzdEtub3duVmlzaWJpbGl0eVN0YXRlIjp7IiRpZCI6IjIzNSIsIkRhdGVQYXJ0SXNWaXNpYmxlIjp0cnVlLCJUaW1lUGFydElzVmlzaWJsZSI6ZmFsc2V9fSwiSXNWaXNpYmxlIjp0cnVlLCJQYXJlbnRTdHlsZSI6bnVsbH0sIkluZGV4Ijo2LCJQZXJjZW50YWdlQ29tcGxldGUiOm51bGwsIlBvc2l0aW9uIjp7IlJhdGlvIjowLjAsIklzQ3VzdG9tIjpmYWxzZX0sIkRhdGVGb3JtYXQiOnsiJHJlZiI6IjIzNCJ9LCJJZCI6IjA0M2MxM2U3LTVmMTMtNDRhMy1hY2VmLWMyMTZkYzM3YWI2MSIsIkltcG9ydElkIjpudWxsLCJUaXRsZSI6IkNPVklELTE5IiwiTm90ZSI6bnVsbCwiSHlwZXJsaW5rIjpudWxsLCJJc0NoYW5nZWQiOmZhbHNlLCJJc05ldyI6ZmFsc2V9LHsiJGlkIjoiMjM2IiwiRGF0ZSI6IjIwMjEtMDQtMTNUMjM6NTk6MDBaIiwiU3R5bGUiOnsiJGlkIjoiMjM3IiwiU2hhcGUiOjIsIkNvbm5lY3Rvck1hcmdpbiI6eyIkaWQiOiIyMzgiLCJUb3AiOjAsIkxlZnQiOjIsIlJpZ2h0IjoyLCJCb3R0b20iOjB9LCJDb25uZWN0b3JTdHlsZSI6eyIkaWQiOiIyMzkiLCJMaW5lQ29sb3IiOnsiJGlkIjoiMjQwIiwiJHR5cGUiOiJOTFJFLkNvbW1vbi5Eb20uU29saWRDb2xvckJydXNoLCBOTFJFLkNvbW1vbiIsIkNvbG9yIjp7IiRpZCI6IjI0MSIsIkEiOjEyNywiUiI6MzEsIkciOjczLCJCIjoxMjZ9fSwiTGluZVdlaWdodCI6MS4wLCJMaW5lVHlwZSI6MCwiUGFyZW50U3R5bGUiOm51bGx9LCJJc0JlbG93VGltZWJhbmQiOmZhbHNlLCJIaWRlRGF0ZSI6ZmFsc2UsIlNoYXBlU2l6ZSI6MSwiU3BhY2luZyI6Mi4wLCJQYWRkaW5nIjp7IiRpZCI6IjI0MiIsIlRvcCI6NywiTGVmdCI6MywiUmlnaHQiOjAsIkJvdHRvbSI6Mn0sIlNoYXBlU3R5bGUiOnsiJGlkIjoiMjQzIiwiTWFyZ2luIjp7IiRpZCI6IjI0NCIsIlRvcCI6MCwiTGVmdCI6MCwiUmlnaHQiOjAsIkJvdHRvbSI6MH0sIlBhZGRpbmciOnsiJGlkIjoiMjQ1IiwiVG9wIjowLCJMZWZ0IjowLCJSaWdodCI6MCwiQm90dG9tIjowfSwiQmFja2dyb3VuZCI6eyIkaWQiOiIyNDYiLCJDb2xvciI6eyIkaWQiOiIyNDciLCJBIjoyNTUsIlIiOjI2LCJHIjoxNzAsIkIiOjY2fX0sIklzVmlzaWJsZSI6dHJ1ZSwiV2lkdGgiOjE4LjAsIkhlaWdodCI6MjAuMCwiQm9yZGVyU3R5bGUiOnsiJGlkIjoiMjQ4IiwiTGluZUNvbG9yIjp7IiRyZWYiOiI2NSJ9LCJMaW5lV2VpZ2h0IjowLjAsIkxpbmVUeXBlIjowLCJQYXJlbnRTdHlsZSI6bnVsbH0sIlBhcmVudFN0eWxlIjpudWxsfSwiVGl0bGVTdHlsZSI6eyIkaWQiOiIyNDkiLCJGb250U2V0dGluZ3MiOnsiJGlkIjoiMjUwIiwiRm9udFNpemUiOjExLCJGb250TmFtZSI6IkNhbGlicmkiLCJJc0JvbGQiOnRydWUsIklzSXRhbGljIjpmYWxzZSwiSXNVbmRlcmxpbmVkIjpmYWxzZSwiUGFyZW50U3R5bGUiOm51bGx9LCJBdXRvU2l6ZSI6MCwiRm9yZWdyb3VuZCI6eyIkaWQiOiIyNTEiLCJDb2xvciI6eyIkcmVmIjoiNzAifX0sIk1heFdpZHRoIjoyMDAuMCwiTWF4SGVpZ2h0IjoiSW5maW5pdHkiLCJTbWFydEZvcmVncm91bmRJc0FjdGl2ZSI6ZmFsc2UsIkhvcml6b250YWxBbGlnbm1lbnQiOjAsIlZlcnRpY2FsQWxpZ25tZW50IjowLCJTbWFydEZvcmVncm91bmQiOm51bGwsIkJhY2tncm91bmRGaWxsVHlwZSI6MCwiTWFyZ2luIjp7IiRpZCI6IjI1MiIsIlRvcCI6MCwiTGVmdCI6MCwiUmlnaHQiOjAsIkJvdHRvbSI6MH0sIlBhZGRpbmciOnsiJGlkIjoiMjUzIiwiVG9wIjowLCJMZWZ0IjowLCJSaWdodCI6MCwiQm90dG9tIjow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aWQiOiIyNTciLCJDb2xvciI6eyIkcmVmIjoiNzcifX0sIk1heFdpZHRoIjoyMDAuMCwiTWF4SGVpZ2h0IjoiSW5maW5pdHkiLCJTbWFydEZvcmVncm91bmRJc0FjdGl2ZSI6ZmFsc2UsIkhvcml6b250YWxBbGlnbm1lbnQiOjAsIlZlcnRpY2FsQWxpZ25tZW50IjowLCJTbWFydEZvcmVncm91bmQiOm51bGwsIkJhY2tncm91bmRGaWxsVHlwZSI6MCwiTWFyZ2luIjp7IiRpZCI6IjI1OCIsIlRvcCI6MCwiTGVmdCI6MCwiUmlnaHQiOjAsIkJvdHRvbSI6MH0sIlBhZGRpbmciOnsiJGlkIjoiMjU5IiwiVG9wIjowLCJMZWZ0IjowLCJSaWdodCI6MCwiQm90dG9tIjowfSwiQmFja2dyb3VuZCI6eyIkcmVmIjoiODAifSwiSXNWaXNpYmxlIjp0cnVlLCJXaWR0aCI6MC4wLCJIZWlnaHQiOjAuMCwiQm9yZGVyU3R5bGUiOnsiJGlkIjoiMjYwIiwiTGluZUNvbG9yIjpudWxsLCJMaW5lV2VpZ2h0IjowLjAsIkxpbmVUeXBlIjowLCJQYXJlbnRTdHlsZSI6bnVsbH0sIlBhcmVudFN0eWxlIjpudWxsfSwiRGF0ZUZvcm1hdCI6eyIkaWQiOiIyNjEiLCJGb3JtYXRTdHJpbmciOiJNL3l5IiwiU2VwYXJhdG9yIjoiLyIsIlVzZUludGVybmF0aW9uYWxEYXRlRm9ybWF0IjpmYWxzZSwiRGF0ZUlzVmlzaWJsZSI6dHJ1ZSwiVGltZUlzVmlzaWJsZSI6ZmFsc2UsIkhvdXJEaWdpdHMiOjEsIkFtUG1EZXNpZ25hdG9yIjoyLCJUcmltMDBNaW51dGVzIjpmYWxzZSwiTGFzdEtub3duVmlzaWJpbGl0eVN0YXRlIjp7IiRpZCI6IjI2MiIsIkRhdGVQYXJ0SXNWaXNpYmxlIjp0cnVlLCJUaW1lUGFydElzVmlzaWJsZSI6ZmFsc2V9fSwiSXNWaXNpYmxlIjp0cnVlLCJQYXJlbnRTdHlsZSI6bnVsbH0sIkluZGV4Ijo3LCJQZXJjZW50YWdlQ29tcGxldGUiOm51bGwsIlBvc2l0aW9uIjp7IlJhdGlvIjowLjAsIklzQ3VzdG9tIjpmYWxzZX0sIkRhdGVGb3JtYXQiOnsiJHJlZiI6IjI2MSJ9LCJJZCI6ImFkZDE2OTczLTRhNmUtNGNiYS04ODFkLTMyM2ExYmMzYmEwNyIsIkltcG9ydElkIjpudWxsLCJUaXRsZSI6IkxSVFAgUHJvY2VzcyBLaWNrIE9mZiEiLCJOb3RlIjpudWxsLCJIeXBlcmxpbmsiOm51bGwsIklzQ2hhbmdlZCI6ZmFsc2UsIklzTmV3IjpmYWxzZX0seyIkaWQiOiIyNjMiLCJEYXRlIjoiMjAyMC0xMC0xM1QwMDowMDowMFoiLCJTdHlsZSI6eyIkaWQiOiIyNjQiLCJTaGFwZSI6MiwiQ29ubmVjdG9yTWFyZ2luIjp7IiRpZCI6IjI2NSIsIlRvcCI6MCwiTGVmdCI6MiwiUmlnaHQiOjIsIkJvdHRvbSI6MH0sIkNvbm5lY3RvclN0eWxlIjp7IiRpZCI6IjI2NiIsIkxpbmVDb2xvciI6eyIkaWQiOiIyNjciLCIkdHlwZSI6Ik5MUkUuQ29tbW9uLkRvbS5Tb2xpZENvbG9yQnJ1c2gsIE5MUkUuQ29tbW9uIiwiQ29sb3IiOnsiJGlkIjoiMjY4IiwiQSI6MTI3LCJSIjozMSwiRyI6NzMsIkIiOjEyNn19LCJMaW5lV2VpZ2h0IjoxLjAsIkxpbmVUeXBlIjowLCJQYXJlbnRTdHlsZSI6bnVsbH0sIklzQmVsb3dUaW1lYmFuZCI6ZmFsc2UsIkhpZGVEYXRlIjpmYWxzZSwiU2hhcGVTaXplIjoxLCJTcGFjaW5nIjoyLjAsIlBhZGRpbmciOnsiJGlkIjoiMjY5IiwiVG9wIjo3LCJMZWZ0IjozLCJSaWdodCI6MCwiQm90dG9tIjoyfSwiU2hhcGVTdHlsZSI6eyIkaWQiOiIyNzAiLCJNYXJnaW4iOnsiJGlkIjoiMjcxIiwiVG9wIjowLCJMZWZ0IjowLCJSaWdodCI6MCwiQm90dG9tIjowfSwiUGFkZGluZyI6eyIkaWQiOiIyNzIiLCJUb3AiOjAsIkxlZnQiOjAsIlJpZ2h0IjowLCJCb3R0b20iOjB9LCJCYWNrZ3JvdW5kIjp7IiRpZCI6IjI3MyIsIkNvbG9yIjp7IiRpZCI6IjI3NCIsIkEiOjI1NSwiUiI6MjYsIkciOjE3MCwiQiI6NjZ9fSwiSXNWaXNpYmxlIjp0cnVlLCJXaWR0aCI6MTguMCwiSGVpZ2h0IjoyMC4wLCJCb3JkZXJTdHlsZSI6eyIkaWQiOiIyNzUiLCJMaW5lQ29sb3IiOnsiJHJlZiI6IjY1In0sIkxpbmVXZWlnaHQiOjAuMCwiTGluZVR5cGUiOjAsIlBhcmVudFN0eWxlIjpudWxsfSwiUGFyZW50U3R5bGUiOm51bGx9LCJUaXRsZVN0eWxlIjp7IiRpZCI6IjI3NiIsIkZvbnRTZXR0aW5ncyI6eyIkaWQiOiIyNzciLCJGb250U2l6ZSI6MTEsIkZvbnROYW1lIjoiQ2FsaWJyaSIsIklzQm9sZCI6dHJ1ZSwiSXNJdGFsaWMiOmZhbHNlLCJJc1VuZGVybGluZWQiOmZhbHNlLCJQYXJlbnRTdHlsZSI6bnVsbH0sIkF1dG9TaXplIjowLCJGb3JlZ3JvdW5kIjp7IiRpZCI6IjI3OCIsIkNvbG9yIjp7IiRyZWYiOiI3MCJ9fSwiTWF4V2lkdGgiOjIwMC4wLCJNYXhIZWlnaHQiOiJJbmZpbml0eSIsIlNtYXJ0Rm9yZWdyb3VuZElzQWN0aXZlIjpmYWxzZSwiSG9yaXpvbnRhbEFsaWdubWVudCI6MCwiVmVydGljYWxBbGlnbm1lbnQiOjAsIlNtYXJ0Rm9yZWdyb3VuZCI6bnVsbCwiQmFja2dyb3VuZEZpbGxUeXBlIjowLCJNYXJnaW4iOnsiJGlkIjoiMjc5IiwiVG9wIjowLCJMZWZ0IjowLCJSaWdodCI6MCwiQm90dG9tIjowfSwiUGFkZGluZyI6eyIkaWQiOiIyODAiLCJUb3AiOjAsIkxlZnQiOjAsIlJpZ2h0IjowLCJCb3R0b20iOjB9LCJCYWNrZ3JvdW5kIjp7IiRyZWYiOiI3MyJ9LCJJc1Zpc2libGUiOnRydWUsIldpZHRoIjowLjAsIkhlaWdodCI6MC4wLCJCb3JkZXJTdHlsZSI6eyIkaWQiOiIyODEiLCJMaW5lQ29sb3IiOm51bGwsIkxpbmVXZWlnaHQiOjAuMCwiTGluZVR5cGUiOjAsIlBhcmVudFN0eWxlIjpudWxsfSwiUGFyZW50U3R5bGUiOm51bGx9LCJEYXRlU3R5bGUiOnsiJGlkIjoiMjgyIiwiRm9udFNldHRpbmdzIjp7IiRpZCI6IjI4MyIsIkZvbnRTaXplIjoxMCwiRm9udE5hbWUiOiJDYWxpYnJpIiwiSXNCb2xkIjpmYWxzZSwiSXNJdGFsaWMiOmZhbHNlLCJJc1VuZGVybGluZWQiOmZhbHNlLCJQYXJlbnRTdHlsZSI6bnVsbH0sIkF1dG9TaXplIjowLCJGb3JlZ3JvdW5kIjp7IiRpZCI6IjI4NCIsIkNvbG9yIjp7IiRyZWYiOiI3NyJ9fSwiTWF4V2lkdGgiOjIwMC4wLCJNYXhIZWlnaHQiOiJJbmZpbml0eSIsIlNtYXJ0Rm9yZWdyb3VuZElzQWN0aXZlIjpmYWxzZSwiSG9yaXpvbnRhbEFsaWdubWVudCI6MCwiVmVydGljYWxBbGlnbm1lbnQiOjAsIlNtYXJ0Rm9yZWdyb3VuZCI6bnVsbCwiQmFja2dyb3VuZEZpbGxUeXBlIjowLCJNYXJnaW4iOnsiJGlkIjoiMjg1IiwiVG9wIjowLCJMZWZ0IjowLCJSaWdodCI6MCwiQm90dG9tIjowfSwiUGFkZGluZyI6eyIkaWQiOiIyODYiLCJUb3AiOjAsIkxlZnQiOjAsIlJpZ2h0IjowLCJCb3R0b20iOjB9LCJCYWNrZ3JvdW5kIjp7IiRyZWYiOiI4MCJ9LCJJc1Zpc2libGUiOnRydWUsIldpZHRoIjowLjAsIkhlaWdodCI6MC4wLCJCb3JkZXJTdHlsZSI6eyIkaWQiOiIyODciLCJMaW5lQ29sb3IiOm51bGwsIkxpbmVXZWlnaHQiOjAuMCwiTGluZVR5cGUiOjAsIlBhcmVudFN0eWxlIjpudWxsfSwiUGFyZW50U3R5bGUiOm51bGx9LCJEYXRlRm9ybWF0Ijp7IiRpZCI6IjI4OCIsIkZvcm1hdFN0cmluZyI6Ik0veXkiLCJTZXBhcmF0b3IiOiIvIiwiVXNlSW50ZXJuYXRpb25hbERhdGVGb3JtYXQiOmZhbHNlLCJEYXRlSXNWaXNpYmxlIjp0cnVlLCJUaW1lSXNWaXNpYmxlIjpmYWxzZSwiSG91ckRpZ2l0cyI6MSwiQW1QbURlc2lnbmF0b3IiOjIsIlRyaW0wME1pbnV0ZXMiOmZhbHNlLCJMYXN0S25vd25WaXNpYmlsaXR5U3RhdGUiOnsiJGlkIjoiMjg5IiwiRGF0ZVBhcnRJc1Zpc2libGUiOnRydWUsIlRpbWVQYXJ0SXNWaXNpYmxlIjpmYWxzZX19LCJJc1Zpc2libGUiOnRydWUsIlBhcmVudFN0eWxlIjpudWxsfSwiSW5kZXgiOjksIlBlcmNlbnRhZ2VDb21wbGV0ZSI6bnVsbCwiUG9zaXRpb24iOnsiUmF0aW8iOjAuMCwiSXNDdXN0b20iOmZhbHNlfSwiRGF0ZUZvcm1hdCI6eyIkcmVmIjoiMjg4In0sIklkIjoiNmJkYTY3NDMtYWIwZS00ZmM1LWFhYTctMWJlMWI4ZjVlOTg0IiwiSW1wb3J0SWQiOm51bGwsIlRpdGxlIjoiUGxhbiBQcm9jZXNzIFJlc3RhcnQiLCJOb3RlIjpudWxsLCJIeXBlcmxpbmsiOm51bGwsIklzQ2hhbmdlZCI6ZmFsc2UsIklzTmV3IjpmYWxzZX1dLCJUYXNrcyI6W3siJGlkIjoiMjkwIiwiR3JvdXBOYW1lIjpudWxsLCJTdGFydERhdGUiOiIyMDE5LTA3LTIwVDIzOjU5OjAwWiIsIkVuZERhdGUiOiIyMDE5LTExLTAxVDIzOjU5OjAwWiIsIlBlcmNlbnRhZ2VDb21wbGV0ZSI6bnVsbCwiU3R5bGUiOnsiJGlkIjoiMjkxIiwiU2hhcGUiOjAsIlNoYXBlVGhpY2tuZXNzIjoxLCJEdXJhdGlvbkZvcm1hdCI6MCwiSW5jbHVkZU5vbldvcmtpbmdEYXlzSW5EdXJhdGlvbiI6ZmFsc2UsIlBlcmNlbnRhZ2VDb21wbGV0ZVN0eWxlIjp7IiRpZCI6IjI5MiIsIkZvbnRTZXR0aW5ncyI6eyIkaWQiOiIyOTMiLCJGb250U2l6ZSI6MTAsIkZvbnROYW1lIjoiQ2FsaWJyaSIsIklzQm9sZCI6ZmFsc2UsIklzSXRhbGljIjpmYWxzZSwiSXNVbmRlcmxpbmVkIjpmYWxzZSwiUGFyZW50U3R5bGUiOm51bGx9LCJBdXRvU2l6ZSI6MCwiRm9yZWdyb3VuZCI6eyIkaWQiOiIyOTQiLCJDb2xvciI6eyIkcmVmIjoiODYifX0sIk1heFdpZHRoIjoyMDAuMCwiTWF4SGVpZ2h0IjoiSW5maW5pdHkiLCJTbWFydEZvcmVncm91bmRJc0FjdGl2ZSI6ZmFsc2UsIkhvcml6b250YWxBbGlnbm1lbnQiOjAsIlZlcnRpY2FsQWxpZ25tZW50IjowLCJTbWFydEZvcmVncm91bmQiOm51bGwsIkJhY2tncm91bmRGaWxsVHlwZSI6MCwiTWFyZ2luIjp7IiRpZCI6IjI5NSIsIlRvcCI6MCwiTGVmdCI6MCwiUmlnaHQiOjAsIkJvdHRvbSI6MH0sIlBhZGRpbmciOnsiJGlkIjoiMjk2IiwiVG9wIjowLCJMZWZ0IjowLCJSaWdodCI6MCwiQm90dG9tIjowfSwiQmFja2dyb3VuZCI6eyIkcmVmIjoiODkifSwiSXNWaXNpYmxlIjp0cnVlLCJXaWR0aCI6MC4wLCJIZWlnaHQiOjAuMCwiQm9yZGVyU3R5bGUiOnsiJGlkIjoiMjk3IiwiTGluZUNvbG9yIjpudWxsLCJMaW5lV2VpZ2h0IjowLjAsIkxpbmVUeXBlIjowLCJQYXJlbnRTdHlsZSI6bnVsbH0sIlBhcmVudFN0eWxlIjpudWxsfSwiRHVyYXRpb25TdHlsZSI6eyIkaWQiOiIyOTgiLCJGb250U2V0dGluZ3MiOnsiJGlkIjoiMjk5IiwiRm9udFNpemUiOjEwLCJGb250TmFtZSI6IkNhbGlicmkiLCJJc0JvbGQiOmZhbHNlLCJJc0l0YWxpYyI6ZmFsc2UsIklzVW5kZXJsaW5lZCI6ZmFsc2UsIlBhcmVudFN0eWxlIjpudWxsfSwiQXV0b1NpemUiOjAsIkZvcmVncm91bmQiOnsiJGlkIjoiMzAwIiwiQ29sb3IiOnsiJHJlZiI6IjkzIn19LCJNYXhXaWR0aCI6MjAwLjAsIk1heEhlaWdodCI6IkluZmluaXR5IiwiU21hcnRGb3JlZ3JvdW5kSXNBY3RpdmUiOmZhbHNlLCJIb3Jpem9udGFsQWxpZ25tZW50IjowLCJWZXJ0aWNhbEFsaWdubWVudCI6MCwiU21hcnRGb3JlZ3JvdW5kIjpudWxsLCJCYWNrZ3JvdW5kRmlsbFR5cGUiOjAsIk1hcmdpbiI6eyIkaWQiOiIzMDEiLCJUb3AiOjAsIkxlZnQiOjAsIlJpZ2h0IjowLCJCb3R0b20iOjB9LCJQYWRkaW5nIjp7IiRpZCI6IjMwMiIsIlRvcCI6MCwiTGVmdCI6MCwiUmlnaHQiOjAsIkJvdHRvbSI6MH0sIkJhY2tncm91bmQiOnsiJHJlZiI6Ijk2In0sIklzVmlzaWJsZSI6dHJ1ZSwiV2lkdGgiOjAuMCwiSGVpZ2h0IjowLjAsIkJvcmRlclN0eWxlIjp7IiRpZCI6IjMwMyIsIkxpbmVDb2xvciI6bnVsbCwiTGluZVdlaWdodCI6MC4wLCJMaW5lVHlwZSI6MCwiUGFyZW50U3R5bGUiOm51bGx9LCJQYXJlbnRTdHlsZSI6bnVsbH0sIkhvcml6b250YWxDb25uZWN0b3JTdHlsZSI6eyIkaWQiOiIzMDQiLCJMaW5lQ29sb3IiOnsiJHJlZiI6Ijk4In0sIkxpbmVXZWlnaHQiOjEuMCwiTGluZVR5cGUiOjAsIlBhcmVudFN0eWxlIjpudWxsfSwiVmVydGljYWxDb25uZWN0b3JTdHlsZSI6eyIkaWQiOiIzMDU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A2IiwiTWFyZ2luIjp7IiRpZCI6IjMwNyIsIlRvcCI6MCwiTGVmdCI6NCwiUmlnaHQiOjQsIkJvdHRvbSI6MH0sIlBhZGRpbmciOnsiJGlkIjoiMzA4IiwiVG9wIjowLCJMZWZ0IjowLCJSaWdodCI6MCwiQm90dG9tIjowfSwiQmFja2dyb3VuZCI6eyIkaWQiOiIzMDkiLCJDb2xvciI6eyIkaWQiOiIzMTAiLCJBIjoyNTUsIlIiOjQxLCJHIjoxNzEsIkIiOjIyNn19LCJJc1Zpc2libGUiOnRydWUsIldpZHRoIjowLjAsIkhlaWdodCI6MTYuMCwiQm9yZGVyU3R5bGUiOnsiJGlkIjoiMzExIiwiTGluZUNvbG9yIjp7IiRyZWYiOiIxMDkifSwiTGluZVdlaWdodCI6MC4wLCJMaW5lVHlwZSI6MCwiUGFyZW50U3R5bGUiOm51bGx9LCJQYXJlbnRTdHlsZSI6bnVsbH0sIlRpdGxlU3R5bGUiOnsiJGlkIjoiMzEyIiwiRm9udFNldHRpbmdzIjp7IiRpZCI6IjMxMyIsIkZvbnRTaXplIjoxMSwiRm9udE5hbWUiOiJDYWxpYnJpIiwiSXNCb2xkIjp0cnVlLCJJc0l0YWxpYyI6ZmFsc2UsIklzVW5kZXJsaW5lZCI6ZmFsc2UsIlBhcmVudFN0eWxlIjpudWxsfSwiQXV0b1NpemUiOjAsIkZvcmVncm91bmQiOnsiJGlkIjoiMzE0IiwiQ29sb3IiOnsiJHJlZiI6IjExNCJ9fSwiTWF4V2lkdGgiOjk2MC4wLCJNYXhIZWlnaHQiOiJJbmZpbml0eSIsIlNtYXJ0Rm9yZWdyb3VuZElzQWN0aXZlIjpmYWxzZSwiSG9yaXpvbnRhbEFsaWdubWVudCI6MSwiVmVydGljYWxBbGlnbm1lbnQiOjAsIlNtYXJ0Rm9yZWdyb3VuZCI6bnVsbCwiQmFja2dyb3VuZEZpbGxUeXBlIjowLCJNYXJnaW4iOnsiJGlkIjoiMzE1IiwiVG9wIjowLCJMZWZ0IjowLCJSaWdodCI6MCwiQm90dG9tIjowfSwiUGFkZGluZyI6eyIkaWQiOiIzMTYiLCJUb3AiOjAsIkxlZnQiOjAsIlJpZ2h0IjowLCJCb3R0b20iOjB9LCJCYWNrZ3JvdW5kIjp7IiRyZWYiOiIxMTcifSwiSXNWaXNpYmxlIjp0cnVlLCJXaWR0aCI6MC4wLCJIZWlnaHQiOjAuMCwiQm9yZGVyU3R5bGUiOnsiJGlkIjoiMzE3IiwiTGluZUNvbG9yIjpudWxsLCJMaW5lV2VpZ2h0IjowLjAsIkxpbmVUeXBlIjowLCJQYXJlbnRTdHlsZSI6bnVsbH0sIlBhcmVudFN0eWxlIjpudWxsfSwiRGF0ZVN0eWxlIjp7IiRpZCI6IjMxOCIsIkZvbnRTZXR0aW5ncyI6eyIkaWQiOiIzMTkiLCJGb250U2l6ZSI6MTAsIkZvbnROYW1lIjoiQ2FsaWJyaSIsIklzQm9sZCI6ZmFsc2UsIklzSXRhbGljIjpmYWxzZSwiSXNVbmRlcmxpbmVkIjpmYWxzZSwiUGFyZW50U3R5bGUiOm51bGx9LCJBdXRvU2l6ZSI6MCwiRm9yZWdyb3VuZCI6eyIkaWQiOiIzMjAiLCJDb2xvciI6eyIkaWQiOiIzMjEiLCJBIjoyNTUsIlIiOjE0NCwiRyI6MTUzLCJCIjoxNjZ9fSwiTWF4V2lkdGgiOjIwMC4wLCJNYXhIZWlnaHQiOiJJbmZpbml0eSIsIlNtYXJ0Rm9yZWdyb3VuZElzQWN0aXZlIjpmYWxzZSwiSG9yaXpvbnRhbEFsaWdubWVudCI6MCwiVmVydGljYWxBbGlnbm1lbnQiOjAsIlNtYXJ0Rm9yZWdyb3VuZCI6bnVsbCwiQmFja2dyb3VuZEZpbGxUeXBlIjowLCJNYXJnaW4iOnsiJGlkIjoiMzIyIiwiVG9wIjowLCJMZWZ0IjowLCJSaWdodCI6MCwiQm90dG9tIjowfSwiUGFkZGluZyI6eyIkaWQiOiIzMjMiLCJUb3AiOjAsIkxlZnQiOjAsIlJpZ2h0IjowLCJCb3R0b20iOjB9LCJCYWNrZ3JvdW5kIjp7IiRyZWYiOiIxMjQifSwiSXNWaXNpYmxlIjp0cnVlLCJXaWR0aCI6MC4wLCJIZWlnaHQiOjAuMCwiQm9yZGVyU3R5bGUiOnsiJGlkIjoiMzI0IiwiTGluZUNvbG9yIjpudWxsLCJMaW5lV2VpZ2h0IjowLjAsIkxpbmVUeXBlIjowLCJQYXJlbnRTdHlsZSI6bnVsbH0sIlBhcmVudFN0eWxlIjpudWxsfSwiRGF0ZUZvcm1hdCI6eyIkaWQiOiIzMjU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zI1In0sIklkIjoiMTVkMjU2MzUtMjQ4Zi00ZTU5LThmYTEtZmEzZDk2YmEyNjg1IiwiSW1wb3J0SWQiOm51bGwsIlRpdGxlIjoiUmVhc2VyYWNoICYgUHJlcCIsIk5vdGUiOm51bGwsIkh5cGVybGluayI6bnVsbCwiSXNDaGFuZ2VkIjpmYWxzZSwiSXNOZXciOmZhbHNlfSx7IiRpZCI6IjMyNiIsIkdyb3VwTmFtZSI6bnVsbCwiU3RhcnREYXRlIjoiMjAxOS0xMS0wM1QwMDowMDowMFoiLCJFbmREYXRlIjoiMjAyMC0wMS0zMVQyMzo1OTowMFoiLCJQZXJjZW50YWdlQ29tcGxldGUiOm51bGwsIlN0eWxlIjp7IiRpZCI6IjMyNyIsIlNoYXBlIjowLCJTaGFwZVRoaWNrbmVzcyI6MSwiRHVyYXRpb25Gb3JtYXQiOjAsIkluY2x1ZGVOb25Xb3JraW5nRGF5c0luRHVyYXRpb24iOmZhbHNlLCJQZXJjZW50YWdlQ29tcGxldGVTdHlsZSI6eyIkaWQiOiIzMjgiLCJGb250U2V0dGluZ3MiOnsiJGlkIjoiMzI5IiwiRm9udFNpemUiOjEwLCJGb250TmFtZSI6IkNhbGlicmkiLCJJc0JvbGQiOmZhbHNlLCJJc0l0YWxpYyI6ZmFsc2UsIklzVW5kZXJsaW5lZCI6ZmFsc2UsIlBhcmVudFN0eWxlIjpudWxsfSwiQXV0b1NpemUiOjAsIkZvcmVncm91bmQiOnsiJGlkIjoiMzMwIiwiQ29sb3IiOnsiJHJlZiI6Ijg2In19LCJNYXhXaWR0aCI6MjAwLjAsIk1heEhlaWdodCI6IkluZmluaXR5IiwiU21hcnRGb3JlZ3JvdW5kSXNBY3RpdmUiOmZhbHNlLCJIb3Jpem9udGFsQWxpZ25tZW50IjowLCJWZXJ0aWNhbEFsaWdubWVudCI6MCwiU21hcnRGb3JlZ3JvdW5kIjpudWxsLCJCYWNrZ3JvdW5kRmlsbFR5cGUiOjAsIk1hcmdpbiI6eyIkaWQiOiIzMzEiLCJUb3AiOjAsIkxlZnQiOjAsIlJpZ2h0IjowLCJCb3R0b20iOjB9LCJQYWRkaW5nIjp7IiRpZCI6IjMzMiIsIlRvcCI6MCwiTGVmdCI6MCwiUmlnaHQiOjAsIkJvdHRvbSI6MH0sIkJhY2tncm91bmQiOnsiJHJlZiI6Ijg5In0sIklzVmlzaWJsZSI6dHJ1ZSwiV2lkdGgiOjAuMCwiSGVpZ2h0IjowLjAsIkJvcmRlclN0eWxlIjp7IiRpZCI6IjMzMyIsIkxpbmVDb2xvciI6bnVsbCwiTGluZVdlaWdodCI6MC4wLCJMaW5lVHlwZSI6MCwiUGFyZW50U3R5bGUiOm51bGx9LCJQYXJlbnRTdHlsZSI6bnVsbH0sIkR1cmF0aW9uU3R5bGUiOnsiJGlkIjoiMzM0IiwiRm9udFNldHRpbmdzIjp7IiRpZCI6IjMzNSIsIkZvbnRTaXplIjoxMCwiRm9udE5hbWUiOiJDYWxpYnJpIiwiSXNCb2xkIjpmYWxzZSwiSXNJdGFsaWMiOmZhbHNlLCJJc1VuZGVybGluZWQiOmZhbHNlLCJQYXJlbnRTdHlsZSI6bnVsbH0sIkF1dG9TaXplIjowLCJGb3JlZ3JvdW5kIjp7IiRpZCI6IjMzNiIsIkNvbG9yIjp7IiRyZWYiOiI5MyJ9fSwiTWF4V2lkdGgiOjIwMC4wLCJNYXhIZWlnaHQiOiJJbmZpbml0eSIsIlNtYXJ0Rm9yZWdyb3VuZElzQWN0aXZlIjpmYWxzZSwiSG9yaXpvbnRhbEFsaWdubWVudCI6MCwiVmVydGljYWxBbGlnbm1lbnQiOjAsIlNtYXJ0Rm9yZWdyb3VuZCI6bnVsbCwiQmFja2dyb3VuZEZpbGxUeXBlIjowLCJNYXJnaW4iOnsiJGlkIjoiMzM3IiwiVG9wIjowLCJMZWZ0IjowLCJSaWdodCI6MCwiQm90dG9tIjowfSwiUGFkZGluZyI6eyIkaWQiOiIzMzgiLCJUb3AiOjAsIkxlZnQiOjAsIlJpZ2h0IjowLCJCb3R0b20iOjB9LCJCYWNrZ3JvdW5kIjp7IiRyZWYiOiI5NiJ9LCJJc1Zpc2libGUiOnRydWUsIldpZHRoIjowLjAsIkhlaWdodCI6MC4wLCJCb3JkZXJTdHlsZSI6eyIkaWQiOiIzMzkiLCJMaW5lQ29sb3IiOm51bGwsIkxpbmVXZWlnaHQiOjAuMCwiTGluZVR5cGUiOjAsIlBhcmVudFN0eWxlIjpudWxsfSwiUGFyZW50U3R5bGUiOm51bGx9LCJIb3Jpem9udGFsQ29ubmVjdG9yU3R5bGUiOnsiJGlkIjoiMzQwIiwiTGluZUNvbG9yIjp7IiRyZWYiOiI5OCJ9LCJMaW5lV2VpZ2h0IjoxLjAsIkxpbmVUeXBlIjowLCJQYXJlbnRTdHlsZSI6bnVsbH0sIlZlcnRpY2FsQ29ubmVjdG9yU3R5bGUiOnsiJGlkIjoiMzQx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0MiIsIk1hcmdpbiI6eyIkaWQiOiIzNDMiLCJUb3AiOjAsIkxlZnQiOjQsIlJpZ2h0Ijo0LCJCb3R0b20iOjB9LCJQYWRkaW5nIjp7IiRpZCI6IjM0NCIsIlRvcCI6MCwiTGVmdCI6MCwiUmlnaHQiOjAsIkJvdHRvbSI6MH0sIkJhY2tncm91bmQiOnsiJGlkIjoiMzQ1IiwiQ29sb3IiOnsiJGlkIjoiMzQ2IiwiQSI6MjU1LCJSIjo0MSwiRyI6MTcxLCJCIjoyMjZ9fSwiSXNWaXNpYmxlIjp0cnVlLCJXaWR0aCI6MC4wLCJIZWlnaHQiOjE2LjAsIkJvcmRlclN0eWxlIjp7IiRpZCI6IjM0NyIsIkxpbmVDb2xvciI6eyIkcmVmIjoiMTA5In0sIkxpbmVXZWlnaHQiOjAuMCwiTGluZVR5cGUiOjAsIlBhcmVudFN0eWxlIjpudWxsfSwiUGFyZW50U3R5bGUiOm51bGx9LCJUaXRsZVN0eWxlIjp7IiRpZCI6IjM0OCIsIkZvbnRTZXR0aW5ncyI6eyIkaWQiOiIzNDkiLCJGb250U2l6ZSI6MTEsIkZvbnROYW1lIjoiQ2FsaWJyaSIsIklzQm9sZCI6dHJ1ZSwiSXNJdGFsaWMiOmZhbHNlLCJJc1VuZGVybGluZWQiOmZhbHNlLCJQYXJlbnRTdHlsZSI6bnVsbH0sIkF1dG9TaXplIjowLCJGb3JlZ3JvdW5kIjp7IiRpZCI6IjM1MCIsIkNvbG9yIjp7IiRyZWYiOiIxMTQifX0sIk1heFdpZHRoIjo5NjAuMCwiTWF4SGVpZ2h0IjoiSW5maW5pdHkiLCJTbWFydEZvcmVncm91bmRJc0FjdGl2ZSI6ZmFsc2UsIkhvcml6b250YWxBbGlnbm1lbnQiOjEsIlZlcnRpY2FsQWxpZ25tZW50IjowLCJTbWFydEZvcmVncm91bmQiOm51bGwsIkJhY2tncm91bmRGaWxsVHlwZSI6MCwiTWFyZ2luIjp7IiRpZCI6IjM1MSIsIlRvcCI6MCwiTGVmdCI6MCwiUmlnaHQiOjAsIkJvdHRvbSI6MH0sIlBhZGRpbmciOnsiJGlkIjoiMzUyIiwiVG9wIjowLCJMZWZ0IjowLCJSaWdodCI6MCwiQm90dG9tIjowfSwiQmFja2dyb3VuZCI6eyIkcmVmIjoiMTE3In0sIklzVmlzaWJsZSI6dHJ1ZSwiV2lkdGgiOjAuMCwiSGVpZ2h0IjowLjAsIkJvcmRlclN0eWxlIjp7IiRpZCI6IjM1MyIsIkxpbmVDb2xvciI6bnVsbCwiTGluZVdlaWdodCI6MC4wLCJMaW5lVHlwZSI6MCwiUGFyZW50U3R5bGUiOm51bGx9LCJQYXJlbnRTdHlsZSI6bnVsbH0sIkRhdGVTdHlsZSI6eyIkaWQiOiIzNTQiLCJGb250U2V0dGluZ3MiOnsiJGlkIjoiMzU1IiwiRm9udFNpemUiOjEwLCJGb250TmFtZSI6IkNhbGlicmkiLCJJc0JvbGQiOmZhbHNlLCJJc0l0YWxpYyI6ZmFsc2UsIklzVW5kZXJsaW5lZCI6ZmFsc2UsIlBhcmVudFN0eWxlIjpudWxsfSwiQXV0b1NpemUiOjAsIkZvcmVncm91bmQiOnsiJGlkIjoiMzU2IiwiQ29sb3IiOnsiJHJlZiI6IjEyMSJ9fSwiTWF4V2lkdGgiOjIwMC4wLCJNYXhIZWlnaHQiOiJJbmZpbml0eSIsIlNtYXJ0Rm9yZWdyb3VuZElzQWN0aXZlIjpmYWxzZSwiSG9yaXpvbnRhbEFsaWdubWVudCI6MCwiVmVydGljYWxBbGlnbm1lbnQiOjAsIlNtYXJ0Rm9yZWdyb3VuZCI6bnVsbCwiQmFja2dyb3VuZEZpbGxUeXBlIjowLCJNYXJnaW4iOnsiJGlkIjoiMzU3IiwiVG9wIjowLCJMZWZ0IjowLCJSaWdodCI6MCwiQm90dG9tIjowfSwiUGFkZGluZyI6eyIkaWQiOiIzNTgiLCJUb3AiOjAsIkxlZnQiOjAsIlJpZ2h0IjowLCJCb3R0b20iOjB9LCJCYWNrZ3JvdW5kIjp7IiRyZWYiOiIxMjQifSwiSXNWaXNpYmxlIjp0cnVlLCJXaWR0aCI6MC4wLCJIZWlnaHQiOjAuMCwiQm9yZGVyU3R5bGUiOnsiJGlkIjoiMzU5IiwiTGluZUNvbG9yIjpudWxsLCJMaW5lV2VpZ2h0IjowLjAsIkxpbmVUeXBlIjowLCJQYXJlbnRTdHlsZSI6bnVsbH0sIlBhcmVudFN0eWxlIjpudWxsfSwiRGF0ZUZvcm1hdCI6eyIkaWQiOiIzNjA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zYwIn0sIklkIjoiZjllZGFlZWMtMGEyYy00OTQyLWIzNzgtN2EyOTc1NWIyODc3IiwiSW1wb3J0SWQiOm51bGwsIlRpdGxlIjoiTGVhZGVyc2hpcCBSZXZpZXciLCJOb3RlIjpudWxsLCJIeXBlcmxpbmsiOm51bGwsIklzQ2hhbmdlZCI6ZmFsc2UsIklzTmV3IjpmYWxzZX0seyIkaWQiOiIzNjEiLCJHcm91cE5hbWUiOm51bGwsIlN0YXJ0RGF0ZSI6IjIwMjAtMDMtMTJUMjM6NTk6MDBaIiwiRW5kRGF0ZSI6IjIwMjAtMDgtMzFUMjM6NTk6MDBaIiwiUGVyY2VudGFnZUNvbXBsZXRlIjpudWxsLCJTdHlsZSI6eyIkaWQiOiIzNjIiLCJTaGFwZSI6MCwiU2hhcGVUaGlja25lc3MiOjEsIkR1cmF0aW9uRm9ybWF0IjowLCJJbmNsdWRlTm9uV29ya2luZ0RheXNJbkR1cmF0aW9uIjpmYWxzZSwiUGVyY2VudGFnZUNvbXBsZXRlU3R5bGUiOnsiJGlkIjoiMzYzIiwiRm9udFNldHRpbmdzIjp7IiRpZCI6IjM2NCIsIkZvbnRTaXplIjoxMCwiRm9udE5hbWUiOiJDYWxpYnJpIiwiSXNCb2xkIjpmYWxzZSwiSXNJdGFsaWMiOmZhbHNlLCJJc1VuZGVybGluZWQiOmZhbHNlLCJQYXJlbnRTdHlsZSI6bnVsbH0sIkF1dG9TaXplIjowLCJGb3JlZ3JvdW5kIjp7IiRpZCI6IjM2NSIsIkNvbG9yIjp7IiRyZWYiOiI4NiJ9fSwiTWF4V2lkdGgiOjIwMC4wLCJNYXhIZWlnaHQiOiJJbmZpbml0eSIsIlNtYXJ0Rm9yZWdyb3VuZElzQWN0aXZlIjpmYWxzZSwiSG9yaXpvbnRhbEFsaWdubWVudCI6MCwiVmVydGljYWxBbGlnbm1lbnQiOjAsIlNtYXJ0Rm9yZWdyb3VuZCI6bnVsbCwiQmFja2dyb3VuZEZpbGxUeXBlIjowLCJNYXJnaW4iOnsiJGlkIjoiMzY2IiwiVG9wIjowLCJMZWZ0IjowLCJSaWdodCI6MCwiQm90dG9tIjowfSwiUGFkZGluZyI6eyIkaWQiOiIzNjciLCJUb3AiOjAsIkxlZnQiOjAsIlJpZ2h0IjowLCJCb3R0b20iOjB9LCJCYWNrZ3JvdW5kIjp7IiRyZWYiOiI4OSJ9LCJJc1Zpc2libGUiOnRydWUsIldpZHRoIjowLjAsIkhlaWdodCI6MC4wLCJCb3JkZXJTdHlsZSI6eyIkaWQiOiIzNjgiLCJMaW5lQ29sb3IiOm51bGwsIkxpbmVXZWlnaHQiOjAuMCwiTGluZVR5cGUiOjAsIlBhcmVudFN0eWxlIjpudWxsfSwiUGFyZW50U3R5bGUiOm51bGx9LCJEdXJhdGlvblN0eWxlIjp7IiRpZCI6IjM2OSIsIkZvbnRTZXR0aW5ncyI6eyIkaWQiOiIzNzAiLCJGb250U2l6ZSI6MTAsIkZvbnROYW1lIjoiQ2FsaWJyaSIsIklzQm9sZCI6ZmFsc2UsIklzSXRhbGljIjpmYWxzZSwiSXNVbmRlcmxpbmVkIjpmYWxzZSwiUGFyZW50U3R5bGUiOm51bGx9LCJBdXRvU2l6ZSI6MCwiRm9yZWdyb3VuZCI6eyIkaWQiOiIzNzEiLCJDb2xvciI6eyIkcmVmIjoiOTMifX0sIk1heFdpZHRoIjoyMDAuMCwiTWF4SGVpZ2h0IjoiSW5maW5pdHkiLCJTbWFydEZvcmVncm91bmRJc0FjdGl2ZSI6ZmFsc2UsIkhvcml6b250YWxBbGlnbm1lbnQiOjAsIlZlcnRpY2FsQWxpZ25tZW50IjowLCJTbWFydEZvcmVncm91bmQiOm51bGwsIkJhY2tncm91bmRGaWxsVHlwZSI6MCwiTWFyZ2luIjp7IiRpZCI6IjM3MiIsIlRvcCI6MCwiTGVmdCI6MCwiUmlnaHQiOjAsIkJvdHRvbSI6MH0sIlBhZGRpbmciOnsiJGlkIjoiMzczIiwiVG9wIjowLCJMZWZ0IjowLCJSaWdodCI6MCwiQm90dG9tIjowfSwiQmFja2dyb3VuZCI6eyIkcmVmIjoiOTYifSwiSXNWaXNpYmxlIjp0cnVlLCJXaWR0aCI6MC4wLCJIZWlnaHQiOjAuMCwiQm9yZGVyU3R5bGUiOnsiJGlkIjoiMzc0IiwiTGluZUNvbG9yIjpudWxsLCJMaW5lV2VpZ2h0IjowLjAsIkxpbmVUeXBlIjowLCJQYXJlbnRTdHlsZSI6bnVsbH0sIlBhcmVudFN0eWxlIjpudWxsfSwiSG9yaXpvbnRhbENvbm5lY3RvclN0eWxlIjp7IiRpZCI6IjM3NSIsIkxpbmVDb2xvciI6eyIkcmVmIjoiOTgifSwiTGluZVdlaWdodCI6MS4wLCJMaW5lVHlwZSI6MCwiUGFyZW50U3R5bGUiOm51bGx9LCJWZXJ0aWNhbENvbm5lY3RvclN0eWxlIjp7IiRpZCI6IjM3Ni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zNzciLCJNYXJnaW4iOnsiJGlkIjoiMzc4IiwiVG9wIjowLCJMZWZ0Ijo0LCJSaWdodCI6NCwiQm90dG9tIjowfSwiUGFkZGluZyI6eyIkaWQiOiIzNzkiLCJUb3AiOjAsIkxlZnQiOjAsIlJpZ2h0IjowLCJCb3R0b20iOjB9LCJCYWNrZ3JvdW5kIjp7IiRpZCI6IjM4MCIsIkNvbG9yIjp7IiRpZCI6IjM4MSIsIkEiOjI1NSwiUiI6MTE1LCJHIjoxMTUsIkIiOjExNX19LCJJc1Zpc2libGUiOnRydWUsIldpZHRoIjowLjAsIkhlaWdodCI6MTYuMCwiQm9yZGVyU3R5bGUiOnsiJGlkIjoiMzgyIiwiTGluZUNvbG9yIjp7IiRyZWYiOiIxMDkifSwiTGluZVdlaWdodCI6MC4wLCJMaW5lVHlwZSI6MCwiUGFyZW50U3R5bGUiOm51bGx9LCJQYXJlbnRTdHlsZSI6bnVsbH0sIlRpdGxlU3R5bGUiOnsiJGlkIjoiMzgzIiwiRm9udFNldHRpbmdzIjp7IiRpZCI6IjM4NCIsIkZvbnRTaXplIjoxMSwiRm9udE5hbWUiOiJDYWxpYnJpIiwiSXNCb2xkIjp0cnVlLCJJc0l0YWxpYyI6ZmFsc2UsIklzVW5kZXJsaW5lZCI6ZmFsc2UsIlBhcmVudFN0eWxlIjpudWxsfSwiQXV0b1NpemUiOjAsIkZvcmVncm91bmQiOnsiJGlkIjoiMzg1IiwiQ29sb3IiOnsiJHJlZiI6IjExNCJ9fSwiTWF4V2lkdGgiOjcyMC4wLCJNYXhIZWlnaHQiOiJJbmZpbml0eSIsIlNtYXJ0Rm9yZWdyb3VuZElzQWN0aXZlIjpmYWxzZSwiSG9yaXpvbnRhbEFsaWdubWVudCI6MSwiVmVydGljYWxBbGlnbm1lbnQiOjAsIlNtYXJ0Rm9yZWdyb3VuZCI6bnVsbCwiQmFja2dyb3VuZEZpbGxUeXBlIjowLCJNYXJnaW4iOnsiJGlkIjoiMzg2IiwiVG9wIjowLCJMZWZ0IjowLCJSaWdodCI6MCwiQm90dG9tIjowfSwiUGFkZGluZyI6eyIkaWQiOiIzODciLCJUb3AiOjAsIkxlZnQiOjAsIlJpZ2h0IjowLCJCb3R0b20iOjB9LCJCYWNrZ3JvdW5kIjp7IiRyZWYiOiIxMTcifSwiSXNWaXNpYmxlIjp0cnVlLCJXaWR0aCI6MC4wLCJIZWlnaHQiOjAuMCwiQm9yZGVyU3R5bGUiOnsiJGlkIjoiMzg4IiwiTGluZUNvbG9yIjpudWxsLCJMaW5lV2VpZ2h0IjowLjAsIkxpbmVUeXBlIjowLCJQYXJlbnRTdHlsZSI6bnVsbH0sIlBhcmVudFN0eWxlIjpudWxsfSwiRGF0ZVN0eWxlIjp7IiRpZCI6IjM4OSIsIkZvbnRTZXR0aW5ncyI6eyIkaWQiOiIzOTAiLCJGb250U2l6ZSI6MTAsIkZvbnROYW1lIjoiQ2FsaWJyaSIsIklzQm9sZCI6ZmFsc2UsIklzSXRhbGljIjpmYWxzZSwiSXNVbmRlcmxpbmVkIjpmYWxzZSwiUGFyZW50U3R5bGUiOm51bGx9LCJBdXRvU2l6ZSI6MCwiRm9yZWdyb3VuZCI6eyIkaWQiOiIzOTEiLCJDb2xvciI6eyIkcmVmIjoiMTIxIn19LCJNYXhXaWR0aCI6MjAwLjAsIk1heEhlaWdodCI6IkluZmluaXR5IiwiU21hcnRGb3JlZ3JvdW5kSXNBY3RpdmUiOmZhbHNlLCJIb3Jpem9udGFsQWxpZ25tZW50IjowLCJWZXJ0aWNhbEFsaWdubWVudCI6MCwiU21hcnRGb3JlZ3JvdW5kIjpudWxsLCJCYWNrZ3JvdW5kRmlsbFR5cGUiOjAsIk1hcmdpbiI6eyIkaWQiOiIzOTIiLCJUb3AiOjAsIkxlZnQiOjAsIlJpZ2h0IjowLCJCb3R0b20iOjB9LCJQYWRkaW5nIjp7IiRpZCI6IjM5MyIsIlRvcCI6MCwiTGVmdCI6MCwiUmlnaHQiOjAsIkJvdHRvbSI6MH0sIkJhY2tncm91bmQiOnsiJHJlZiI6IjEyNCJ9LCJJc1Zpc2libGUiOnRydWUsIldpZHRoIjowLjAsIkhlaWdodCI6MC4wLCJCb3JkZXJTdHlsZSI6eyIkaWQiOiIzOTQiLCJMaW5lQ29sb3IiOm51bGwsIkxpbmVXZWlnaHQiOjAuMCwiTGluZVR5cGUiOjAsIlBhcmVudFN0eWxlIjpudWxsfSwiUGFyZW50U3R5bGUiOm51bGx9LCJEYXRlRm9ybWF0Ijp7IiRyZWYiOiIzNjAifSwiSXNWaXNpYmxlIjp0cnVlLCJQYXJlbnRTdHlsZSI6bnVsbH0sIkluZGV4Ijo4LCJTbWFydER1cmF0aW9uQWN0aXZhdGVkIjpmYWxzZSwiRGF0ZUZvcm1hdCI6eyIkcmVmIjoiMzYwIn0sIklkIjoiMTNmMjE3OTMtNzY0MC00OWQ2LTkxOWEtYjczM2IzZDMyMjRiIiwiSW1wb3J0SWQiOm51bGwsIlRpdGxlIjoiQ09WSUQtMTk6IFBsYW4gb24gSG9sZCIsIk5vdGUiOm51bGwsIkh5cGVybGluayI6bnVsbCwiSXNDaGFuZ2VkIjpmYWxzZSwiSXNOZXciOmZhbHNlfSx7IiRpZCI6IjM5NSIsIkdyb3VwTmFtZSI6bnVsbCwiU3RhcnREYXRlIjoiMjAyMC0xMC0xNFQyMzo1OTowMFoiLCJFbmREYXRlIjoiMjAyMS0wNC0xM1QyMzo1OTowMFoiLCJQZXJjZW50YWdlQ29tcGxldGUiOm51bGwsIlN0eWxlIjp7IiRpZCI6IjM5NiIsIlNoYXBlIjowLCJTaGFwZVRoaWNrbmVzcyI6MSwiRHVyYXRpb25Gb3JtYXQiOjAsIkluY2x1ZGVOb25Xb3JraW5nRGF5c0luRHVyYXRpb24iOmZhbHNlLCJQZXJjZW50YWdlQ29tcGxldGVTdHlsZSI6eyIkaWQiOiIzOTciLCJGb250U2V0dGluZ3MiOnsiJGlkIjoiMzk4IiwiRm9udFNpemUiOjEwLCJGb250TmFtZSI6IkNhbGlicmkiLCJJc0JvbGQiOmZhbHNlLCJJc0l0YWxpYyI6ZmFsc2UsIklzVW5kZXJsaW5lZCI6ZmFsc2UsIlBhcmVudFN0eWxlIjpudWxsfSwiQXV0b1NpemUiOjAsIkZvcmVncm91bmQiOnsiJGlkIjoiMzk5IiwiQ29sb3IiOnsiJHJlZiI6Ijg2In19LCJNYXhXaWR0aCI6MjAwLjAsIk1heEhlaWdodCI6IkluZmluaXR5IiwiU21hcnRGb3JlZ3JvdW5kSXNBY3RpdmUiOmZhbHNlLCJIb3Jpem9udGFsQWxpZ25tZW50IjowLCJWZXJ0aWNhbEFsaWdubWVudCI6MCwiU21hcnRGb3JlZ3JvdW5kIjpudWxsLCJCYWNrZ3JvdW5kRmlsbFR5cGUiOjAsIk1hcmdpbiI6eyIkaWQiOiI0MDAiLCJUb3AiOjAsIkxlZnQiOjAsIlJpZ2h0IjowLCJCb3R0b20iOjB9LCJQYWRkaW5nIjp7IiRpZCI6IjQwMSIsIlRvcCI6MCwiTGVmdCI6MCwiUmlnaHQiOjAsIkJvdHRvbSI6MH0sIkJhY2tncm91bmQiOnsiJHJlZiI6Ijg5In0sIklzVmlzaWJsZSI6dHJ1ZSwiV2lkdGgiOjAuMCwiSGVpZ2h0IjowLjAsIkJvcmRlclN0eWxlIjp7IiRpZCI6IjQwMiIsIkxpbmVDb2xvciI6bnVsbCwiTGluZVdlaWdodCI6MC4wLCJMaW5lVHlwZSI6MCwiUGFyZW50U3R5bGUiOm51bGx9LCJQYXJlbnRTdHlsZSI6bnVsbH0sIkR1cmF0aW9uU3R5bGUiOnsiJGlkIjoiNDAzIiwiRm9udFNldHRpbmdzIjp7IiRpZCI6IjQwNCIsIkZvbnRTaXplIjoxMCwiRm9udE5hbWUiOiJDYWxpYnJpIiwiSXNCb2xkIjpmYWxzZSwiSXNJdGFsaWMiOmZhbHNlLCJJc1VuZGVybGluZWQiOmZhbHNlLCJQYXJlbnRTdHlsZSI6bnVsbH0sIkF1dG9TaXplIjowLCJGb3JlZ3JvdW5kIjp7IiRpZCI6IjQwNSIsIkNvbG9yIjp7IiRyZWYiOiI5MyJ9fSwiTWF4V2lkdGgiOjIwMC4wLCJNYXhIZWlnaHQiOiJJbmZpbml0eSIsIlNtYXJ0Rm9yZWdyb3VuZElzQWN0aXZlIjpmYWxzZSwiSG9yaXpvbnRhbEFsaWdubWVudCI6MCwiVmVydGljYWxBbGlnbm1lbnQiOjAsIlNtYXJ0Rm9yZWdyb3VuZCI6bnVsbCwiQmFja2dyb3VuZEZpbGxUeXBlIjowLCJNYXJnaW4iOnsiJGlkIjoiNDA2IiwiVG9wIjowLCJMZWZ0IjowLCJSaWdodCI6MCwiQm90dG9tIjowfSwiUGFkZGluZyI6eyIkaWQiOiI0MDciLCJUb3AiOjAsIkxlZnQiOjAsIlJpZ2h0IjowLCJCb3R0b20iOjB9LCJCYWNrZ3JvdW5kIjp7IiRyZWYiOiI5NiJ9LCJJc1Zpc2libGUiOnRydWUsIldpZHRoIjowLjAsIkhlaWdodCI6MC4wLCJCb3JkZXJTdHlsZSI6eyIkaWQiOiI0MDgiLCJMaW5lQ29sb3IiOm51bGwsIkxpbmVXZWlnaHQiOjAuMCwiTGluZVR5cGUiOjAsIlBhcmVudFN0eWxlIjpudWxsfSwiUGFyZW50U3R5bGUiOm51bGx9LCJIb3Jpem9udGFsQ29ubmVjdG9yU3R5bGUiOnsiJGlkIjoiNDA5IiwiTGluZUNvbG9yIjp7IiRyZWYiOiI5OCJ9LCJMaW5lV2VpZ2h0IjoxLjAsIkxpbmVUeXBlIjowLCJQYXJlbnRTdHlsZSI6bnVsbH0sIlZlcnRpY2FsQ29ubmVjdG9yU3R5bGUiOnsiJGlkIjoiNDEw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QxMSIsIk1hcmdpbiI6eyIkaWQiOiI0MTIiLCJUb3AiOjAsIkxlZnQiOjQsIlJpZ2h0Ijo0LCJCb3R0b20iOjB9LCJQYWRkaW5nIjp7IiRpZCI6IjQxMyIsIlRvcCI6MCwiTGVmdCI6MCwiUmlnaHQiOjAsIkJvdHRvbSI6MH0sIkJhY2tncm91bmQiOnsiJGlkIjoiNDE0IiwiQ29sb3IiOnsiJGlkIjoiNDE1IiwiQSI6MjU1LCJSIjo0MSwiRyI6MTcxLCJCIjoyMjZ9fSwiSXNWaXNpYmxlIjp0cnVlLCJXaWR0aCI6MC4wLCJIZWlnaHQiOjE2LjAsIkJvcmRlclN0eWxlIjp7IiRpZCI6IjQxNiIsIkxpbmVDb2xvciI6eyIkcmVmIjoiMTA5In0sIkxpbmVXZWlnaHQiOjAuMCwiTGluZVR5cGUiOjAsIlBhcmVudFN0eWxlIjpudWxsfSwiUGFyZW50U3R5bGUiOm51bGx9LCJUaXRsZVN0eWxlIjp7IiRpZCI6IjQxNyIsIkZvbnRTZXR0aW5ncyI6eyIkaWQiOiI0MTgiLCJGb250U2l6ZSI6MTEsIkZvbnROYW1lIjoiQ2FsaWJyaSIsIklzQm9sZCI6dHJ1ZSwiSXNJdGFsaWMiOmZhbHNlLCJJc1VuZGVybGluZWQiOmZhbHNlLCJQYXJlbnRTdHlsZSI6bnVsbH0sIkF1dG9TaXplIjowLCJGb3JlZ3JvdW5kIjp7IiRpZCI6IjQxOSIsIkNvbG9yIjp7IiRyZWYiOiIxMTQifX0sIk1heFdpZHRoIjo5NjAuMCwiTWF4SGVpZ2h0IjoiSW5maW5pdHkiLCJTbWFydEZvcmVncm91bmRJc0FjdGl2ZSI6ZmFsc2UsIkhvcml6b250YWxBbGlnbm1lbnQiOjEsIlZlcnRpY2FsQWxpZ25tZW50IjowLCJTbWFydEZvcmVncm91bmQiOm51bGwsIkJhY2tncm91bmRGaWxsVHlwZSI6MCwiTWFyZ2luIjp7IiRpZCI6IjQyMCIsIlRvcCI6MCwiTGVmdCI6MCwiUmlnaHQiOjAsIkJvdHRvbSI6MH0sIlBhZGRpbmciOnsiJGlkIjoiNDIxIiwiVG9wIjowLCJMZWZ0IjowLCJSaWdodCI6MCwiQm90dG9tIjowfSwiQmFja2dyb3VuZCI6eyIkcmVmIjoiMTE3In0sIklzVmlzaWJsZSI6dHJ1ZSwiV2lkdGgiOjAuMCwiSGVpZ2h0IjowLjAsIkJvcmRlclN0eWxlIjp7IiRpZCI6IjQyMiIsIkxpbmVDb2xvciI6bnVsbCwiTGluZVdlaWdodCI6MC4wLCJMaW5lVHlwZSI6MCwiUGFyZW50U3R5bGUiOm51bGx9LCJQYXJlbnRTdHlsZSI6bnVsbH0sIkRhdGV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EyMSJ9fSwiTWF4V2lkdGgiOjIwMC4wLCJNYXhIZWlnaHQiOiJJbmZpbml0eSIsIlNtYXJ0Rm9yZWdyb3VuZElzQWN0aXZlIjpmYWxzZSwiSG9yaXpvbnRhbEFsaWdubWVudCI6MCwiVmVydGljYWxBbGlnbm1lbnQiOjAsIlNtYXJ0Rm9yZWdyb3VuZCI6bnVsbCwiQmFja2dyb3VuZEZpbGxUeXBlIjowLCJNYXJnaW4iOnsiJGlkIjoiNDI2IiwiVG9wIjowLCJMZWZ0IjowLCJSaWdodCI6MCwiQm90dG9tIjowfSwiUGFkZGluZyI6eyIkaWQiOiI0MjciLCJUb3AiOjAsIkxlZnQiOjAsIlJpZ2h0IjowLCJCb3R0b20iOjB9LCJCYWNrZ3JvdW5kIjp7IiRyZWYiOiIxMjQifSwiSXNWaXNpYmxlIjp0cnVlLCJXaWR0aCI6MC4wLCJIZWlnaHQiOjAuMCwiQm9yZGVyU3R5bGUiOnsiJGlkIjoiNDI4IiwiTGluZUNvbG9yIjpudWxsLCJMaW5lV2VpZ2h0IjowLjAsIkxpbmVUeXBlIjowLCJQYXJlbnRTdHlsZSI6bnVsbH0sIlBhcmVudFN0eWxlIjpudWxsfSwiRGF0ZUZvcm1hdCI6eyIkcmVmIjoiMzYwIn0sIklzVmlzaWJsZSI6dHJ1ZSwiUGFyZW50U3R5bGUiOm51bGx9LCJJbmRleCI6MTAsIlNtYXJ0RHVyYXRpb25BY3RpdmF0ZWQiOmZhbHNlLCJEYXRlRm9ybWF0Ijp7IiRyZWYiOiIzNjAifSwiSWQiOiJlOWYyMTVmMi1iNzU5LTRhZjUtOWQwYy05ZWNkZGE1ZTJiZDUiLCJJbXBvcnRJZCI6bnVsbCwiVGl0bGUiOiJDaGVjayBhbmQgQWRqdXN0IiwiTm90ZSI6bnVsbCwiSHlwZXJsaW5rIjpudWxsLCJJc0NoYW5nZWQiOmZhbHNlLCJJc05ldyI6ZmFsc2V9XSwiTXNQcm9qZWN0SXRlbXNUcmVlIjp7IiRpZCI6IjQyOSIsIlJvb3QiOnsiSW1wb3J0SWQiOm51bGwsIklzSW1wb3J0ZWQiOmZhbHNlLCJDaGlsZHJlbiI6W119fSwiTWV0YWRhdGEiOnsiJGlkIjoiNDMwIiwiUmVjZW50Q29sb3JzQ29sbGVjdGlvbiI6IltcIiNGRjczNzM3M1wiLFwiI0ZGRUExNjFFXCIsXCIjRkYxQUFBNDJcIixcIiNGRjI5QUJFMlwiLFwiI0ZGOEU2NEFFXCIsXCIjRkYwMDAwMDBcIl0ifSwiU2V0dGluZ3MiOnsiJGlkIjoiNDMxIiwiSW1wYU9wdGlvbnMiOnsiJGlkIjoiNDMy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MzMiLCJVc2VUaW1lIjpmYWxzZSwiV29ya0RheVN0YXJ0IjoiMDA6MDA6MDAiLCJXb3JrRGF5RW5kIjoiMjM6NTk6MDAifSwiTGFzdFVzZWRUZW1wbGF0ZUlkIjoiYzExZjZmNDktN2RiOC00NWZkLWJhMzItYmZjYWVhNDkyZjM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S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AsIkciOjExNCwiQiI6MTg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csIkciOjIwLCJCIjoxMDB9fSwiQXBwZW5kWWVhck9uWWVhckNoYW5nZSI6dHJ1ZSwiRWxhcHNlZFRpbWVGb3JtYXQiOjEsIlRvZGF5TWFya2VyUG9zaXRpb24iOjA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I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kR1cmF0aW9uRm9ybWF0IjpmYWxzZSwiRHVyYXRpb25Qb3NpdGlvbiI6ZmFsc2UsIkVuZERhdGVQb3NpdGlvbiI6ZmFsc2UsIklzQmVsb3dUaW1lYmFuZCI6ZmFsc2UsIlBlcmNlbnRhZ2VDb21wbGV0ZWRQb3NpdGlvbiI6ZmFsc2UsIlNoYXBlIjpmYWxzZSwiU2hhcGVUaGlja25lc3MiOmZhbHNlLCJTcGFjaW5nIjpmYWxzZSwiU3RhcnREYXRlUG9zaXRpb24iOmZhbHNlLCJUaXRsZVBvc2l0aW9uIjpmYWxzZSwiRGF0ZUZvcm1hdCI6ZmFsc2UsIklzVmlzaWJsZSI6ZmFsc2UsIk1hcmdpbiI6ZmFsc2V9fSwiU2hvd0VsYXBzZWRUaW1lR3JhZGllbnRTdHlsZSI6ZmFsc2V9LCJTY2FsZSI6eyIkaWQiOiIxMjciLCJTdGFydERhdGUiOiIwMDAxLTAxLTAxVDAwOjAwOjAwIiwiRW5kRGF0ZSI6IjIwMjEtMDQtMTNUMjM6NTk6MDAiLCJGb3JtYXQiOiJNTU0iLCJUeXBlIjozLCJBdXRvRGF0ZVJhbmdlIjp0cnVlLCJXb3JraW5nRGF5cyI6MTI3LCJUb2RheU1hcmtlclRleHQiOiJUb2RheSIsIkF1dG9TY2FsZVR5cGUiOmZhbHNlfSwiTWlsZXN0b25lcyI6W3siJGlkIjoiMTI4IiwiRGF0ZSI6IjIwMTktMDctMTlUMDA6MDA6MDBaIiwiU3R5bGUiOnsiJGlkIjoiMTI5IiwiU2hhcGUiOjIsIkNvbm5lY3Rvck1hcmdpbiI6eyIkaWQiOiIxMzAiLCJUb3AiOjAsIkxlZnQiOjIsIlJpZ2h0IjoyLCJCb3R0b20iOjB9LCJDb25uZWN0b3JTdHlsZSI6eyIkaWQiOiIxMzEiLCJMaW5lQ29sb3IiOnsiJGlkIjoiMTMyIiwiJHR5cGUiOiJOTFJFLkNvbW1vbi5Eb20uU29saWRDb2xvckJydXNoLCBOTFJFLkNvbW1vbiIsIkNvbG9yIjp7IiRpZCI6IjEzMyIsIkEiOjEyNywiUiI6MzEsIkciOjczLCJCIjoxMjZ9fSwiTGluZVdlaWdodCI6MS4wLCJMaW5lVHlwZSI6MCwiUGFyZW50U3R5bGUiOm51bGx9LCJJc0JlbG93VGltZWJhbmQiOmZhbHNlLCJIaWRlRGF0ZSI6ZmFsc2UsIlNoYXBlU2l6ZSI6MSwiU3BhY2luZyI6Mi4wLCJQYWRkaW5nIjp7IiRpZCI6IjEzNCIsIlRvcCI6NywiTGVmdCI6MywiUmlnaHQiOjAsIkJvdHRvbSI6Mn0sIlNoYXBlU3R5bGUiOnsiJGlkIjoiMTM1IiwiTWFyZ2luIjp7IiRpZCI6IjEzNiIsIlRvcCI6MCwiTGVmdCI6MCwiUmlnaHQiOjAsIkJvdHRvbSI6MH0sIlBhZGRpbmciOnsiJGlkIjoiMTM3IiwiVG9wIjowLCJMZWZ0IjowLCJSaWdodCI6MCwiQm90dG9tIjowfSwiQmFja2dyb3VuZCI6eyIkaWQiOiIxMzgiLCJDb2xvciI6eyIkaWQiOiIxMzkiLCJBIjoyNTUsIlIiOjI2LCJHIjoxNzAsIkIiOjY2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3l5IiwiU2VwYXJhdG9yIjoiLyIsIlVzZUludGVybmF0aW9uYWxEYXRlRm9ybWF0IjpmYWxzZSwiRGF0ZUlzVmlzaWJsZSI6dHJ1ZSwiVGltZUlzVmlzaWJsZSI6ZmFsc2UsIkhvdXJEaWdpdHMiOjEsIkFtUG1EZXNpZ25hdG9yIjoyLCJUcmltMDBNaW51dGVzIjpmYWxzZSwiTGFzdEtub3duVmlzaWJpbGl0eVN0YXRlIjp7IiRpZCI6IjE1NCIsIkRhdGVQYXJ0SXNWaXNpYmxlIjp0cnVlLCJUaW1lUGFydElzVmlzaWJsZSI6ZmFsc2V9fSwiSXNWaXNpYmxlIjp0cnVlLCJQYXJlbnRTdHlsZSI6bnVsbH0sIkluZGV4IjoxLCJQZXJjZW50YWdlQ29tcGxldGUiOm51bGwsIlBvc2l0aW9uIjp7IlJhdGlvIjowLjAsIklzQ3VzdG9tIjpmYWxzZX0sIkRhdGVGb3JtYXQiOnsiJHJlZiI6IjE1MyJ9LCJJZCI6IjIxYzI3ZDQzLWZkMmQtNDFhYy1iY2VjLWZmYWFkMWRkMGNjNiIsIkltcG9ydElkIjpudWxsLCJUaXRsZSI6IlBsYW4gUmV0cmVhdCIsIk5vdGUiOm51bGwsIkh5cGVybGluayI6bnVsbCwiSXNDaGFuZ2VkIjpmYWxzZSwiSXNOZXciOmZhbHNlfSx7IiRpZCI6IjE1NSIsIkRhdGUiOiIyMDE5LTExLTI2VDAwOjAw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I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yNiwiRyI6MTcwLCJCIjo2Nn19LCJJc1Zpc2libGUiOnRydWUsIldpZHRoIjoxOC4wLCJIZWlnaHQiOjIwLjAsIkJvcmRlclN0eWxlIjp7IiRpZCI6IjE2NyIsIkxpbmVDb2xvciI6eyIkcmVmIjoiNjUifSwiTGluZVdlaWdodCI6MC4wLCJMaW5lVHlwZSI6MCwiUGFyZW50U3R5bGUiOm51bGx9LCJQYXJlbnRTdHlsZSI6bnVsbH0sIlRpdGxlU3R5bGUiOnsiJGlkIjoiMTY4IiwiRm9udFNldHRpbmdzIjp7IiRpZCI6IjE2OSIsIkZvbnRTaXplIjoxMSwiRm9udE5hbWUiOiJDYWxpYnJpIiwiSXNCb2xkIjp0cnVlLCJJc0l0YWxpYyI6ZmFsc2UsIklzVW5kZXJsaW5lZCI6ZmFsc2UsIlBhcmVudFN0eWxlIjpudWxsfSwiQXV0b1NpemUiOjAsIkZvcmVncm91bmQiOnsiJGlkIjoiMTcwIiwiQ29sb3IiOnsiJHJlZiI6IjcwIn19LCJNYXhXaWR0aCI6MjAwLjA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GlkIjoiMTc2IiwiQ29sb3IiOnsiJHJlZiI6Ijc3In19LCJNYXhXaWR0aCI6MjAwLjAsIk1heEhlaWdodCI6IkluZmluaXR5IiwiU21hcnRGb3JlZ3JvdW5kSXNBY3RpdmUiOmZhbHNlLCJIb3Jpem9udGFsQWxpZ25tZW50IjowLCJWZXJ0aWNhbEFsaWdubWVudCI6MCwiU21hcnRGb3JlZ3JvdW5kIjpudWxsLCJCYWNrZ3JvdW5kRmlsbFR5cGUiOjAsIk1hcmdpbiI6eyIkaWQiOiIxNzciLCJUb3AiOjAsIkxlZnQiOjAsIlJpZ2h0IjowLCJCb3R0b20iOjB9LCJQYWRkaW5nIjp7IiRpZCI6IjE3OCIsIlRvcCI6MCwiTGVmdCI6MCwiUmlnaHQiOjAsIkJvdHRvbSI6MH0sIkJhY2tncm91bmQiOnsiJHJlZiI6IjgwIn0sIklzVmlzaWJsZSI6dHJ1ZSwiV2lkdGgiOjAuMCwiSGVpZ2h0IjowLjAsIkJvcmRlclN0eWxlIjp7IiRpZCI6IjE3OSIsIkxpbmVDb2xvciI6bnVsbCwiTGluZVdlaWdodCI6MC4wLCJMaW5lVHlwZSI6MCwiUGFyZW50U3R5bGUiOm51bGx9LCJQYXJlbnRTdHlsZSI6bnVsbH0sIkRhdGVGb3JtYXQiOnsiJGlkIjoiMTgwIiwiRm9ybWF0U3RyaW5nIjoiTS95eSIsIlNlcGFyYXRvciI6Ii8iLCJVc2VJbnRlcm5hdGlvbmFsRGF0ZUZvcm1hdCI6ZmFsc2UsIkRhdGVJc1Zpc2libGUiOnRydWUsIlRpbWVJc1Zpc2libGUiOmZhbHNlLCJIb3VyRGlnaXRzIjoxLCJBbVBtRGVzaWduYXRvciI6MiwiVHJpbTAwTWludXRlcyI6ZmFsc2UsIkxhc3RLbm93blZpc2liaWxpdHlTdGF0ZSI6eyIkaWQiOiIxODEiLCJEYXRlUGFydElzVmlzaWJsZSI6dHJ1ZSwiVGltZVBhcnRJc1Zpc2libGUiOmZhbHNlfX0sIklzVmlzaWJsZSI6dHJ1ZSwiUGFyZW50U3R5bGUiOm51bGx9LCJJbmRleCI6NCwiUGVyY2VudGFnZUNvbXBsZXRlIjpudWxsLCJQb3NpdGlvbiI6eyJSYXRpbyI6MC4wLCJJc0N1c3RvbSI6ZmFsc2V9LCJEYXRlRm9ybWF0Ijp7IiRyZWYiOiIxODAifSwiSWQiOiJmZjcxZmNiZS0zN2Y1LTQwOTctYWE5MC0zYzFlNDA0ZjViZGEiLCJJbXBvcnRJZCI6bnVsbCwiVGl0bGUiOiJFVCBSZXZpZXciLCJOb3RlIjpudWxsLCJIeXBlcmxpbmsiOm51bGwsIklzQ2hhbmdlZCI6ZmFsc2UsIklzTmV3IjpmYWxzZX0seyIkaWQiOiIxODIiLCJEYXRlIjoiMjAyMC0wMS0xNVQyMzo1OTowMFoiLCJTdHlsZSI6eyIkaWQiOiIxODMiLCJTaGFwZSI6MiwiQ29ubmVjdG9yTWFyZ2luIjp7IiRpZCI6IjE4NCIsIlRvcCI6MCwiTGVmdCI6MiwiUmlnaHQiOjIsIkJvdHRvbSI6MH0sIkNvbm5lY3RvclN0eWxlIjp7IiRpZCI6IjE4NSIsIkxpbmVDb2xvciI6eyIkaWQiOiIxODYiLCIkdHlwZSI6Ik5MUkUuQ29tbW9uLkRvbS5Tb2xpZENvbG9yQnJ1c2gsIE5MUkUuQ29tbW9uIiwiQ29sb3IiOnsiJGlkIjoiMTg3IiwiQSI6MTI3LCJSIjozMSwiRyI6NzMsIkIiOjEyNn19LCJMaW5lV2VpZ2h0IjoxLjAsIkxpbmVUeXBlIjowLCJQYXJlbnRTdHlsZSI6bnVsbH0sIklzQmVsb3dUaW1lYmFuZCI6ZmFsc2UsIkhpZGVEYXRlIjpmYWxzZSwiU2hhcGVTaXplIjoxLCJTcGFjaW5nIjoyLjAsIlBhZGRpbmciOnsiJGlkIjoiMTg4IiwiVG9wIjo3LCJMZWZ0IjozLCJSaWdodCI6MCwiQm90dG9tIjoyfSwiU2hhcGVTdHlsZSI6eyIkaWQiOiIxODkiLCJNYXJnaW4iOnsiJGlkIjoiMTkwIiwiVG9wIjowLCJMZWZ0IjowLCJSaWdodCI6MCwiQm90dG9tIjowfSwiUGFkZGluZyI6eyIkaWQiOiIxOTEiLCJUb3AiOjAsIkxlZnQiOjAsIlJpZ2h0IjowLCJCb3R0b20iOjB9LCJCYWNrZ3JvdW5kIjp7IiRpZCI6IjE5MiIsIkNvbG9yIjp7IiRpZCI6IjE5MyIsIkEiOjI1NSwiUiI6MjYsIkciOjE3MCwiQiI6NjZ9fSwiSXNWaXNpYmxlIjp0cnVlLCJXaWR0aCI6MTguMCwiSGVpZ2h0IjoyMC4wLCJCb3JkZXJTdHlsZSI6eyIkaWQiOiIxOTQiLCJMaW5lQ29sb3IiOnsiJHJlZiI6IjY1In0sIkxpbmVXZWlnaHQiOjAuMCwiTGluZVR5cGUiOjAsIlBhcmVudFN0eWxlIjpudWxsfSwiUGFyZW50U3R5bGUiOm51bGx9LCJUaXRsZVN0eWxlIjp7IiRpZCI6IjE5NSIsIkZvbnRTZXR0aW5ncyI6eyIkaWQiOiIxOTYiLCJGb250U2l6ZSI6MTEsIkZvbnROYW1lIjoiQ2FsaWJyaSIsIklzQm9sZCI6dHJ1ZSwiSXNJdGFsaWMiOmZhbHNlLCJJc1VuZGVybGluZWQiOmZhbHNlLCJQYXJlbnRTdHlsZSI6bnVsbH0sIkF1dG9TaXplIjowLCJGb3JlZ3JvdW5kIjp7IiRpZCI6IjE5NyIsIkNvbG9yIjp7IiRyZWYiOiI3MCJ9fSwiTWF4V2lkdGgiOjIwMC4wLCJNYXhIZWlnaHQiOiJJbmZpbml0eSIsIlNtYXJ0Rm9yZWdyb3VuZElzQWN0aXZlIjpmYWxzZSwiSG9yaXpvbnRhbEFsaWdubWVudCI6MCwiVmVydGljYWxBbGlnbm1lbnQiOjAsIlNtYXJ0Rm9yZWdyb3VuZCI6bnVsbCwiQmFja2dyb3VuZEZpbGxUeXBlIjowLCJNYXJnaW4iOnsiJGlkIjoiMTk4IiwiVG9wIjowLCJMZWZ0IjowLCJSaWdodCI6MCwiQm90dG9tIjowfSwiUGFkZGluZyI6eyIkaWQiOiIxOTkiLCJUb3AiOjAsIkxlZnQiOjAsIlJpZ2h0IjowLCJCb3R0b20iOjB9LCJCYWNrZ3JvdW5kIjp7IiRyZWYiOiI3MyJ9LCJJc1Zpc2libGUiOnRydWUsIldpZHRoIjowLjAsIkhlaWdodCI6MC4wLCJCb3JkZXJTdHlsZSI6eyIkaWQiOiIyMDAiLCJMaW5lQ29sb3IiOm51bGwsIkxpbmVXZWlnaHQiOjAuMCwiTGluZVR5cGUiOjAsIlBhcmVudFN0eWxlIjpudWxsfSwiUGFyZW50U3R5bGUiOm51bGx9LCJEYXRlU3R5bGUiOnsiJGlkIjoiMjAxIiwiRm9udFNldHRpbmdzIjp7IiRpZCI6IjIwMiIsIkZvbnRTaXplIjoxMCwiRm9udE5hbWUiOiJDYWxpYnJpIiwiSXNCb2xkIjpmYWxzZSwiSXNJdGFsaWMiOmZhbHNlLCJJc1VuZGVybGluZWQiOmZhbHNlLCJQYXJlbnRTdHlsZSI6bnVsbH0sIkF1dG9TaXplIjowLCJGb3JlZ3JvdW5kIjp7IiRpZCI6IjIwMyIsIkNvbG9yIjp7IiRyZWYiOiI3NyJ9fSwiTWF4V2lkdGgiOjIwMC4wLCJNYXhIZWlnaHQiOiJJbmZpbml0eSIsIlNtYXJ0Rm9yZWdyb3VuZElzQWN0aXZlIjpmYWxzZSwiSG9yaXpvbnRhbEFsaWdubWVudCI6MCwiVmVydGljYWxBbGlnbm1lbnQiOjAsIlNtYXJ0Rm9yZWdyb3VuZCI6bnVsbCwiQmFja2dyb3VuZEZpbGxUeXBlIjowLCJNYXJnaW4iOnsiJGlkIjoiMjA0IiwiVG9wIjowLCJMZWZ0IjowLCJSaWdodCI6MCwiQm90dG9tIjowfSwiUGFkZGluZyI6eyIkaWQiOiIyMDUiLCJUb3AiOjAsIkxlZnQiOjAsIlJpZ2h0IjowLCJCb3R0b20iOjB9LCJCYWNrZ3JvdW5kIjp7IiRyZWYiOiI4MCJ9LCJJc1Zpc2libGUiOnRydWUsIldpZHRoIjowLjAsIkhlaWdodCI6MC4wLCJCb3JkZXJTdHlsZSI6eyIkaWQiOiIyMDYiLCJMaW5lQ29sb3IiOm51bGwsIkxpbmVXZWlnaHQiOjAuMCwiTGluZVR5cGUiOjAsIlBhcmVudFN0eWxlIjpudWxsfSwiUGFyZW50U3R5bGUiOm51bGx9LCJEYXRlRm9ybWF0Ijp7IiRpZCI6IjIwNyIsIkZvcm1hdFN0cmluZyI6Ik0veXkiLCJTZXBhcmF0b3IiOiIvIiwiVXNlSW50ZXJuYXRpb25hbERhdGVGb3JtYXQiOmZhbHNlLCJEYXRlSXNWaXNpYmxlIjp0cnVlLCJUaW1lSXNWaXNpYmxlIjpmYWxzZSwiSG91ckRpZ2l0cyI6MSwiQW1QbURlc2lnbmF0b3IiOjIsIlRyaW0wME1pbnV0ZXMiOmZhbHNlLCJMYXN0S25vd25WaXNpYmlsaXR5U3RhdGUiOnsiJGlkIjoiMjA4IiwiRGF0ZVBhcnRJc1Zpc2libGUiOnRydWUsIlRpbWVQYXJ0SXNWaXNpYmxlIjpmYWxzZX19LCJJc1Zpc2libGUiOnRydWUsIlBhcmVudFN0eWxlIjpudWxsfSwiSW5kZXgiOjUsIlBlcmNlbnRhZ2VDb21wbGV0ZSI6bnVsbCwiUG9zaXRpb24iOnsiUmF0aW8iOjAuMCwiSXNDdXN0b20iOmZhbHNlfSwiRGF0ZUZvcm1hdCI6eyIkcmVmIjoiMjA3In0sIklkIjoiNDRmYTAxYjMtZWVkNi00ZjY2LThiODAtZTY1ZGJlZTRiOTc1IiwiSW1wb3J0SWQiOm51bGwsIlRpdGxlIjoiQm9hcmQgUmV2aWV3IiwiTm90ZSI6bnVsbCwiSHlwZXJsaW5rIjpudWxsLCJJc0NoYW5nZWQiOmZhbHNlLCJJc05ldyI6ZmFsc2V9LHsiJGlkIjoiMjA5IiwiRGF0ZSI6IjIwMjAtMDMtMTFUMjM6NTk6MDBaIiwiU3R5bGUiOnsiJGlkIjoiMjEwIiwiU2hhcGUiOjIsIkNvbm5lY3Rvck1hcmdpbiI6eyIkaWQiOiIyMTEiLCJUb3AiOjAsIkxlZnQiOjIsIlJpZ2h0IjoyLCJCb3R0b20iOjB9LCJDb25uZWN0b3JTdHlsZSI6eyIkaWQiOiIyMTIiLCJMaW5lQ29sb3IiOnsiJGlkIjoiMjEzIiwiJHR5cGUiOiJOTFJFLkNvbW1vbi5Eb20uU29saWRDb2xvckJydXNoLCBOTFJFLkNvbW1vbiIsIkNvbG9yIjp7IiRpZCI6IjIxNCIsIkEiOjEyNywiUiI6MzEsIkciOjczLCJCIjoxMjZ9fSwiTGluZVdlaWdodCI6MS4wLCJMaW5lVHlwZSI6MCwiUGFyZW50U3R5bGUiOm51bGx9LCJJc0JlbG93VGltZWJhbmQiOmZhbHNlLCJIaWRlRGF0ZSI6ZmFsc2UsIlNoYXBlU2l6ZSI6MSwiU3BhY2luZyI6Mi4wLCJQYWRkaW5nIjp7IiRpZCI6IjIxNSIsIlRvcCI6NywiTGVmdCI6MywiUmlnaHQiOjAsIkJvdHRvbSI6Mn0sIlNoYXBlU3R5bGUiOnsiJGlkIjoiMjE2IiwiTWFyZ2luIjp7IiRpZCI6IjIxNyIsIlRvcCI6MCwiTGVmdCI6MCwiUmlnaHQiOjAsIkJvdHRvbSI6MH0sIlBhZGRpbmciOnsiJGlkIjoiMjE4IiwiVG9wIjowLCJMZWZ0IjowLCJSaWdodCI6MCwiQm90dG9tIjowfSwiQmFja2dyb3VuZCI6eyIkaWQiOiIyMTkiLCJDb2xvciI6eyIkaWQiOiIyMjAiLCJBIjoyNTUsIlIiOjIzNCwiRyI6MjIsIkIiOjMwfX0sIklzVmlzaWJsZSI6dHJ1ZSwiV2lkdGgiOjE4LjAsIkhlaWdodCI6MjAuMCwiQm9yZGVyU3R5bGUiOnsiJGlkIjoiMjIxIiwiTGluZUNvbG9yIjp7IiRyZWYiOiI2NSJ9LCJMaW5lV2VpZ2h0IjowLjAsIkxpbmVUeXBlIjowLCJQYXJlbnRTdHlsZSI6bnVsbH0sIlBhcmVudFN0eWxlIjpudWxsfSwiVGl0bGVTdHlsZSI6eyIkaWQiOiIyMjIiLCJGb250U2V0dGluZ3MiOnsiJGlkIjoiMjIzIiwiRm9udFNpemUiOjExLCJGb250TmFtZSI6IkNhbGlicmkiLCJJc0JvbGQiOnRydWUsIklzSXRhbGljIjpmYWxzZSwiSXNVbmRlcmxpbmVkIjpmYWxzZSwiUGFyZW50U3R5bGUiOm51bGx9LCJBdXRvU2l6ZSI6MCwiRm9yZWdyb3VuZCI6eyIkaWQiOiIyMjQiLCJDb2xvciI6eyIkcmVmIjoiNzAifX0sIk1heFdpZHRoIjoyMDAuMCwiTWF4SGVpZ2h0IjoiSW5maW5pdHkiLCJTbWFydEZvcmVncm91bmRJc0FjdGl2ZSI6ZmFsc2UsIkhvcml6b250YWxBbGlnbm1lbnQiOjAsIlZlcnRpY2FsQWxpZ25tZW50IjowLCJTbWFydEZvcmVncm91bmQiOm51bGwsIkJhY2tncm91bmRGaWxsVHlwZSI6MCwiTWFyZ2luIjp7IiRpZCI6IjIyNSIsIlRvcCI6MCwiTGVmdCI6MCwiUmlnaHQiOjAsIkJvdHRvbSI6MH0sIlBhZGRpbmciOnsiJGlkIjoiMjI2IiwiVG9wIjowLCJMZWZ0IjowLCJSaWdodCI6MCwiQm90dG9tIjowfSwiQmFja2dyb3VuZCI6eyIkcmVmIjoiNzMifSwiSXNWaXNpYmxlIjp0cnVlLCJXaWR0aCI6MC4wLCJIZWlnaHQiOjAuMCwiQm9yZGVyU3R5bGUiOnsiJGlkIjoiMjI3IiwiTGluZUNvbG9yIjpudWxsLCJMaW5lV2VpZ2h0IjowLjAsIkxpbmVUeXBlIjowLCJQYXJlbnRTdHlsZSI6bnVsbH0sIlBhcmVudFN0eWxlIjpudWxsfSwiRGF0ZVN0eWxlIjp7IiRpZCI6IjIyOCIsIkZvbnRTZXR0aW5ncyI6eyIkaWQiOiIyMjkiLCJGb250U2l6ZSI6MTAsIkZvbnROYW1lIjoiQ2FsaWJyaSIsIklzQm9sZCI6ZmFsc2UsIklzSXRhbGljIjpmYWxzZSwiSXNVbmRlcmxpbmVkIjpmYWxzZSwiUGFyZW50U3R5bGUiOm51bGx9LCJBdXRvU2l6ZSI6MCwiRm9yZWdyb3VuZCI6eyIkaWQiOiIyMzAiLCJDb2xvciI6eyIkcmVmIjoiNzcifX0sIk1heFdpZHRoIjoyMDAuMCwiTWF4SGVpZ2h0IjoiSW5maW5pdHkiLCJTbWFydEZvcmVncm91bmRJc0FjdGl2ZSI6ZmFsc2UsIkhvcml6b250YWxBbGlnbm1lbnQiOjAsIlZlcnRpY2FsQWxpZ25tZW50IjowLCJTbWFydEZvcmVncm91bmQiOm51bGwsIkJhY2tncm91bmRGaWxsVHlwZSI6MCwiTWFyZ2luIjp7IiRpZCI6IjIzMSIsIlRvcCI6MCwiTGVmdCI6MCwiUmlnaHQiOjAsIkJvdHRvbSI6MH0sIlBhZGRpbmciOnsiJGlkIjoiMjMyIiwiVG9wIjowLCJMZWZ0IjowLCJSaWdodCI6MCwiQm90dG9tIjowfSwiQmFja2dyb3VuZCI6eyIkcmVmIjoiODAifSwiSXNWaXNpYmxlIjp0cnVlLCJXaWR0aCI6MC4wLCJIZWlnaHQiOjAuMCwiQm9yZGVyU3R5bGUiOnsiJGlkIjoiMjMzIiwiTGluZUNvbG9yIjpudWxsLCJMaW5lV2VpZ2h0IjowLjAsIkxpbmVUeXBlIjowLCJQYXJlbnRTdHlsZSI6bnVsbH0sIlBhcmVudFN0eWxlIjpudWxsfSwiRGF0ZUZvcm1hdCI6eyIkaWQiOiIyMzQiLCJGb3JtYXRTdHJpbmciOiJNL3l5IiwiU2VwYXJhdG9yIjoiLyIsIlVzZUludGVybmF0aW9uYWxEYXRlRm9ybWF0IjpmYWxzZSwiRGF0ZUlzVmlzaWJsZSI6dHJ1ZSwiVGltZUlzVmlzaWJsZSI6ZmFsc2UsIkhvdXJEaWdpdHMiOjEsIkFtUG1EZXNpZ25hdG9yIjoyLCJUcmltMDBNaW51dGVzIjpmYWxzZSwiTGFzdEtub3duVmlzaWJpbGl0eVN0YXRlIjp7IiRpZCI6IjIzNSIsIkRhdGVQYXJ0SXNWaXNpYmxlIjp0cnVlLCJUaW1lUGFydElzVmlzaWJsZSI6ZmFsc2V9fSwiSXNWaXNpYmxlIjp0cnVlLCJQYXJlbnRTdHlsZSI6bnVsbH0sIkluZGV4Ijo2LCJQZXJjZW50YWdlQ29tcGxldGUiOm51bGwsIlBvc2l0aW9uIjp7IlJhdGlvIjowLjAsIklzQ3VzdG9tIjpmYWxzZX0sIkRhdGVGb3JtYXQiOnsiJHJlZiI6IjIzNCJ9LCJJZCI6IjA0M2MxM2U3LTVmMTMtNDRhMy1hY2VmLWMyMTZkYzM3YWI2MSIsIkltcG9ydElkIjpudWxsLCJUaXRsZSI6IkNPVklELTE5IiwiTm90ZSI6bnVsbCwiSHlwZXJsaW5rIjpudWxsLCJJc0NoYW5nZWQiOmZhbHNlLCJJc05ldyI6ZmFsc2V9LHsiJGlkIjoiMjM2IiwiRGF0ZSI6IjIwMjEtMDQtMTNUMjM6NTk6MDBaIiwiU3R5bGUiOnsiJGlkIjoiMjM3IiwiU2hhcGUiOjIsIkNvbm5lY3Rvck1hcmdpbiI6eyIkaWQiOiIyMzgiLCJUb3AiOjAsIkxlZnQiOjIsIlJpZ2h0IjoyLCJCb3R0b20iOjB9LCJDb25uZWN0b3JTdHlsZSI6eyIkaWQiOiIyMzkiLCJMaW5lQ29sb3IiOnsiJGlkIjoiMjQwIiwiJHR5cGUiOiJOTFJFLkNvbW1vbi5Eb20uU29saWRDb2xvckJydXNoLCBOTFJFLkNvbW1vbiIsIkNvbG9yIjp7IiRpZCI6IjI0MSIsIkEiOjEyNywiUiI6MzEsIkciOjczLCJCIjoxMjZ9fSwiTGluZVdlaWdodCI6MS4wLCJMaW5lVHlwZSI6MCwiUGFyZW50U3R5bGUiOm51bGx9LCJJc0JlbG93VGltZWJhbmQiOmZhbHNlLCJIaWRlRGF0ZSI6ZmFsc2UsIlNoYXBlU2l6ZSI6MSwiU3BhY2luZyI6Mi4wLCJQYWRkaW5nIjp7IiRpZCI6IjI0MiIsIlRvcCI6NywiTGVmdCI6MywiUmlnaHQiOjAsIkJvdHRvbSI6Mn0sIlNoYXBlU3R5bGUiOnsiJGlkIjoiMjQzIiwiTWFyZ2luIjp7IiRpZCI6IjI0NCIsIlRvcCI6MCwiTGVmdCI6MCwiUmlnaHQiOjAsIkJvdHRvbSI6MH0sIlBhZGRpbmciOnsiJGlkIjoiMjQ1IiwiVG9wIjowLCJMZWZ0IjowLCJSaWdodCI6MCwiQm90dG9tIjowfSwiQmFja2dyb3VuZCI6eyIkaWQiOiIyNDYiLCJDb2xvciI6eyIkaWQiOiIyNDciLCJBIjoyNTUsIlIiOjI2LCJHIjoxNzAsIkIiOjY2fX0sIklzVmlzaWJsZSI6dHJ1ZSwiV2lkdGgiOjE4LjAsIkhlaWdodCI6MjAuMCwiQm9yZGVyU3R5bGUiOnsiJGlkIjoiMjQ4IiwiTGluZUNvbG9yIjp7IiRyZWYiOiI2NSJ9LCJMaW5lV2VpZ2h0IjowLjAsIkxpbmVUeXBlIjowLCJQYXJlbnRTdHlsZSI6bnVsbH0sIlBhcmVudFN0eWxlIjpudWxsfSwiVGl0bGVTdHlsZSI6eyIkaWQiOiIyNDkiLCJGb250U2V0dGluZ3MiOnsiJGlkIjoiMjUwIiwiRm9udFNpemUiOjExLCJGb250TmFtZSI6IkNhbGlicmkiLCJJc0JvbGQiOnRydWUsIklzSXRhbGljIjpmYWxzZSwiSXNVbmRlcmxpbmVkIjpmYWxzZSwiUGFyZW50U3R5bGUiOm51bGx9LCJBdXRvU2l6ZSI6MCwiRm9yZWdyb3VuZCI6eyIkaWQiOiIyNTEiLCJDb2xvciI6eyIkcmVmIjoiNzAifX0sIk1heFdpZHRoIjoyMDAuMCwiTWF4SGVpZ2h0IjoiSW5maW5pdHkiLCJTbWFydEZvcmVncm91bmRJc0FjdGl2ZSI6ZmFsc2UsIkhvcml6b250YWxBbGlnbm1lbnQiOjAsIlZlcnRpY2FsQWxpZ25tZW50IjowLCJTbWFydEZvcmVncm91bmQiOm51bGwsIkJhY2tncm91bmRGaWxsVHlwZSI6MCwiTWFyZ2luIjp7IiRpZCI6IjI1MiIsIlRvcCI6MCwiTGVmdCI6MCwiUmlnaHQiOjAsIkJvdHRvbSI6MH0sIlBhZGRpbmciOnsiJGlkIjoiMjUzIiwiVG9wIjowLCJMZWZ0IjowLCJSaWdodCI6MCwiQm90dG9tIjowfSwiQmFja2dyb3VuZCI6eyIkcmVmIjoiNzM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MTAsIkZvbnROYW1lIjoiQ2FsaWJyaSIsIklzQm9sZCI6ZmFsc2UsIklzSXRhbGljIjpmYWxzZSwiSXNVbmRlcmxpbmVkIjpmYWxzZSwiUGFyZW50U3R5bGUiOm51bGx9LCJBdXRvU2l6ZSI6MCwiRm9yZWdyb3VuZCI6eyIkaWQiOiIyNTciLCJDb2xvciI6eyIkcmVmIjoiNzcifX0sIk1heFdpZHRoIjoyMDAuMCwiTWF4SGVpZ2h0IjoiSW5maW5pdHkiLCJTbWFydEZvcmVncm91bmRJc0FjdGl2ZSI6ZmFsc2UsIkhvcml6b250YWxBbGlnbm1lbnQiOjAsIlZlcnRpY2FsQWxpZ25tZW50IjowLCJTbWFydEZvcmVncm91bmQiOm51bGwsIkJhY2tncm91bmRGaWxsVHlwZSI6MCwiTWFyZ2luIjp7IiRpZCI6IjI1OCIsIlRvcCI6MCwiTGVmdCI6MCwiUmlnaHQiOjAsIkJvdHRvbSI6MH0sIlBhZGRpbmciOnsiJGlkIjoiMjU5IiwiVG9wIjowLCJMZWZ0IjowLCJSaWdodCI6MCwiQm90dG9tIjowfSwiQmFja2dyb3VuZCI6eyIkcmVmIjoiODAifSwiSXNWaXNpYmxlIjp0cnVlLCJXaWR0aCI6MC4wLCJIZWlnaHQiOjAuMCwiQm9yZGVyU3R5bGUiOnsiJGlkIjoiMjYwIiwiTGluZUNvbG9yIjpudWxsLCJMaW5lV2VpZ2h0IjowLjAsIkxpbmVUeXBlIjowLCJQYXJlbnRTdHlsZSI6bnVsbH0sIlBhcmVudFN0eWxlIjpudWxsfSwiRGF0ZUZvcm1hdCI6eyIkaWQiOiIyNjEiLCJGb3JtYXRTdHJpbmciOiJNL3l5IiwiU2VwYXJhdG9yIjoiLyIsIlVzZUludGVybmF0aW9uYWxEYXRlRm9ybWF0IjpmYWxzZSwiRGF0ZUlzVmlzaWJsZSI6dHJ1ZSwiVGltZUlzVmlzaWJsZSI6ZmFsc2UsIkhvdXJEaWdpdHMiOjEsIkFtUG1EZXNpZ25hdG9yIjoyLCJUcmltMDBNaW51dGVzIjpmYWxzZSwiTGFzdEtub3duVmlzaWJpbGl0eVN0YXRlIjp7IiRpZCI6IjI2MiIsIkRhdGVQYXJ0SXNWaXNpYmxlIjp0cnVlLCJUaW1lUGFydElzVmlzaWJsZSI6ZmFsc2V9fSwiSXNWaXNpYmxlIjp0cnVlLCJQYXJlbnRTdHlsZSI6bnVsbH0sIkluZGV4Ijo3LCJQZXJjZW50YWdlQ29tcGxldGUiOm51bGwsIlBvc2l0aW9uIjp7IlJhdGlvIjowLjAsIklzQ3VzdG9tIjpmYWxzZX0sIkRhdGVGb3JtYXQiOnsiJHJlZiI6IjI2MSJ9LCJJZCI6ImFkZDE2OTczLTRhNmUtNGNiYS04ODFkLTMyM2ExYmMzYmEwNyIsIkltcG9ydElkIjpudWxsLCJUaXRsZSI6IkxSVFAgUHJvY2VzcyBLaWNrIE9mZiEiLCJOb3RlIjpudWxsLCJIeXBlcmxpbmsiOm51bGwsIklzQ2hhbmdlZCI6ZmFsc2UsIklzTmV3IjpmYWxzZX0seyIkaWQiOiIyNjMiLCJEYXRlIjoiMjAyMC0xMC0xM1QwMDowMDowMFoiLCJTdHlsZSI6eyIkaWQiOiIyNjQiLCJTaGFwZSI6MiwiQ29ubmVjdG9yTWFyZ2luIjp7IiRpZCI6IjI2NSIsIlRvcCI6MCwiTGVmdCI6MiwiUmlnaHQiOjIsIkJvdHRvbSI6MH0sIkNvbm5lY3RvclN0eWxlIjp7IiRpZCI6IjI2NiIsIkxpbmVDb2xvciI6eyIkaWQiOiIyNjciLCIkdHlwZSI6Ik5MUkUuQ29tbW9uLkRvbS5Tb2xpZENvbG9yQnJ1c2gsIE5MUkUuQ29tbW9uIiwiQ29sb3IiOnsiJGlkIjoiMjY4IiwiQSI6MTI3LCJSIjozMSwiRyI6NzMsIkIiOjEyNn19LCJMaW5lV2VpZ2h0IjoxLjAsIkxpbmVUeXBlIjowLCJQYXJlbnRTdHlsZSI6bnVsbH0sIklzQmVsb3dUaW1lYmFuZCI6ZmFsc2UsIkhpZGVEYXRlIjpmYWxzZSwiU2hhcGVTaXplIjoxLCJTcGFjaW5nIjoyLjAsIlBhZGRpbmciOnsiJGlkIjoiMjY5IiwiVG9wIjo3LCJMZWZ0IjozLCJSaWdodCI6MCwiQm90dG9tIjoyfSwiU2hhcGVTdHlsZSI6eyIkaWQiOiIyNzAiLCJNYXJnaW4iOnsiJGlkIjoiMjcxIiwiVG9wIjowLCJMZWZ0IjowLCJSaWdodCI6MCwiQm90dG9tIjowfSwiUGFkZGluZyI6eyIkaWQiOiIyNzIiLCJUb3AiOjAsIkxlZnQiOjAsIlJpZ2h0IjowLCJCb3R0b20iOjB9LCJCYWNrZ3JvdW5kIjp7IiRpZCI6IjI3MyIsIkNvbG9yIjp7IiRpZCI6IjI3NCIsIkEiOjI1NSwiUiI6MjYsIkciOjE3MCwiQiI6NjZ9fSwiSXNWaXNpYmxlIjp0cnVlLCJXaWR0aCI6MTguMCwiSGVpZ2h0IjoyMC4wLCJCb3JkZXJTdHlsZSI6eyIkaWQiOiIyNzUiLCJMaW5lQ29sb3IiOnsiJHJlZiI6IjY1In0sIkxpbmVXZWlnaHQiOjAuMCwiTGluZVR5cGUiOjAsIlBhcmVudFN0eWxlIjpudWxsfSwiUGFyZW50U3R5bGUiOm51bGx9LCJUaXRsZVN0eWxlIjp7IiRpZCI6IjI3NiIsIkZvbnRTZXR0aW5ncyI6eyIkaWQiOiIyNzciLCJGb250U2l6ZSI6MTEsIkZvbnROYW1lIjoiQ2FsaWJyaSIsIklzQm9sZCI6dHJ1ZSwiSXNJdGFsaWMiOmZhbHNlLCJJc1VuZGVybGluZWQiOmZhbHNlLCJQYXJlbnRTdHlsZSI6bnVsbH0sIkF1dG9TaXplIjowLCJGb3JlZ3JvdW5kIjp7IiRpZCI6IjI3OCIsIkNvbG9yIjp7IiRyZWYiOiI3MCJ9fSwiTWF4V2lkdGgiOjIwMC4wLCJNYXhIZWlnaHQiOiJJbmZpbml0eSIsIlNtYXJ0Rm9yZWdyb3VuZElzQWN0aXZlIjpmYWxzZSwiSG9yaXpvbnRhbEFsaWdubWVudCI6MCwiVmVydGljYWxBbGlnbm1lbnQiOjAsIlNtYXJ0Rm9yZWdyb3VuZCI6bnVsbCwiQmFja2dyb3VuZEZpbGxUeXBlIjowLCJNYXJnaW4iOnsiJGlkIjoiMjc5IiwiVG9wIjowLCJMZWZ0IjowLCJSaWdodCI6MCwiQm90dG9tIjowfSwiUGFkZGluZyI6eyIkaWQiOiIyODAiLCJUb3AiOjAsIkxlZnQiOjAsIlJpZ2h0IjowLCJCb3R0b20iOjB9LCJCYWNrZ3JvdW5kIjp7IiRyZWYiOiI3MyJ9LCJJc1Zpc2libGUiOnRydWUsIldpZHRoIjowLjAsIkhlaWdodCI6MC4wLCJCb3JkZXJTdHlsZSI6eyIkaWQiOiIyODEiLCJMaW5lQ29sb3IiOm51bGwsIkxpbmVXZWlnaHQiOjAuMCwiTGluZVR5cGUiOjAsIlBhcmVudFN0eWxlIjpudWxsfSwiUGFyZW50U3R5bGUiOm51bGx9LCJEYXRlU3R5bGUiOnsiJGlkIjoiMjgyIiwiRm9udFNldHRpbmdzIjp7IiRpZCI6IjI4MyIsIkZvbnRTaXplIjoxMCwiRm9udE5hbWUiOiJDYWxpYnJpIiwiSXNCb2xkIjpmYWxzZSwiSXNJdGFsaWMiOmZhbHNlLCJJc1VuZGVybGluZWQiOmZhbHNlLCJQYXJlbnRTdHlsZSI6bnVsbH0sIkF1dG9TaXplIjowLCJGb3JlZ3JvdW5kIjp7IiRpZCI6IjI4NCIsIkNvbG9yIjp7IiRyZWYiOiI3NyJ9fSwiTWF4V2lkdGgiOjIwMC4wLCJNYXhIZWlnaHQiOiJJbmZpbml0eSIsIlNtYXJ0Rm9yZWdyb3VuZElzQWN0aXZlIjpmYWxzZSwiSG9yaXpvbnRhbEFsaWdubWVudCI6MCwiVmVydGljYWxBbGlnbm1lbnQiOjAsIlNtYXJ0Rm9yZWdyb3VuZCI6bnVsbCwiQmFja2dyb3VuZEZpbGxUeXBlIjowLCJNYXJnaW4iOnsiJGlkIjoiMjg1IiwiVG9wIjowLCJMZWZ0IjowLCJSaWdodCI6MCwiQm90dG9tIjowfSwiUGFkZGluZyI6eyIkaWQiOiIyODYiLCJUb3AiOjAsIkxlZnQiOjAsIlJpZ2h0IjowLCJCb3R0b20iOjB9LCJCYWNrZ3JvdW5kIjp7IiRyZWYiOiI4MCJ9LCJJc1Zpc2libGUiOnRydWUsIldpZHRoIjowLjAsIkhlaWdodCI6MC4wLCJCb3JkZXJTdHlsZSI6eyIkaWQiOiIyODciLCJMaW5lQ29sb3IiOm51bGwsIkxpbmVXZWlnaHQiOjAuMCwiTGluZVR5cGUiOjAsIlBhcmVudFN0eWxlIjpudWxsfSwiUGFyZW50U3R5bGUiOm51bGx9LCJEYXRlRm9ybWF0Ijp7IiRpZCI6IjI4OCIsIkZvcm1hdFN0cmluZyI6Ik0veXkiLCJTZXBhcmF0b3IiOiIvIiwiVXNlSW50ZXJuYXRpb25hbERhdGVGb3JtYXQiOmZhbHNlLCJEYXRlSXNWaXNpYmxlIjp0cnVlLCJUaW1lSXNWaXNpYmxlIjpmYWxzZSwiSG91ckRpZ2l0cyI6MSwiQW1QbURlc2lnbmF0b3IiOjIsIlRyaW0wME1pbnV0ZXMiOmZhbHNlLCJMYXN0S25vd25WaXNpYmlsaXR5U3RhdGUiOnsiJGlkIjoiMjg5IiwiRGF0ZVBhcnRJc1Zpc2libGUiOnRydWUsIlRpbWVQYXJ0SXNWaXNpYmxlIjpmYWxzZX19LCJJc1Zpc2libGUiOnRydWUsIlBhcmVudFN0eWxlIjpudWxsfSwiSW5kZXgiOjksIlBlcmNlbnRhZ2VDb21wbGV0ZSI6bnVsbCwiUG9zaXRpb24iOnsiUmF0aW8iOjAuMCwiSXNDdXN0b20iOmZhbHNlfSwiRGF0ZUZvcm1hdCI6eyIkcmVmIjoiMjg4In0sIklkIjoiNmJkYTY3NDMtYWIwZS00ZmM1LWFhYTctMWJlMWI4ZjVlOTg0IiwiSW1wb3J0SWQiOm51bGwsIlRpdGxlIjoiUGxhbiBQcm9jZXNzIFJlc3RhcnQiLCJOb3RlIjpudWxsLCJIeXBlcmxpbmsiOm51bGwsIklzQ2hhbmdlZCI6ZmFsc2UsIklzTmV3IjpmYWxzZX1dLCJUYXNrcyI6W3siJGlkIjoiMjkwIiwiR3JvdXBOYW1lIjpudWxsLCJTdGFydERhdGUiOiIyMDE5LTA3LTIwVDIzOjU5OjAwWiIsIkVuZERhdGUiOiIyMDE5LTExLTAxVDIzOjU5OjAwWiIsIlBlcmNlbnRhZ2VDb21wbGV0ZSI6bnVsbCwiU3R5bGUiOnsiJGlkIjoiMjkxIiwiU2hhcGUiOjAsIlNoYXBlVGhpY2tuZXNzIjoxLCJEdXJhdGlvbkZvcm1hdCI6MCwiSW5jbHVkZU5vbldvcmtpbmdEYXlzSW5EdXJhdGlvbiI6ZmFsc2UsIlBlcmNlbnRhZ2VDb21wbGV0ZVN0eWxlIjp7IiRpZCI6IjI5MiIsIkZvbnRTZXR0aW5ncyI6eyIkaWQiOiIyOTMiLCJGb250U2l6ZSI6MTAsIkZvbnROYW1lIjoiQ2FsaWJyaSIsIklzQm9sZCI6ZmFsc2UsIklzSXRhbGljIjpmYWxzZSwiSXNVbmRlcmxpbmVkIjpmYWxzZSwiUGFyZW50U3R5bGUiOm51bGx9LCJBdXRvU2l6ZSI6MCwiRm9yZWdyb3VuZCI6eyIkaWQiOiIyOTQiLCJDb2xvciI6eyIkcmVmIjoiODYifX0sIk1heFdpZHRoIjoyMDAuMCwiTWF4SGVpZ2h0IjoiSW5maW5pdHkiLCJTbWFydEZvcmVncm91bmRJc0FjdGl2ZSI6ZmFsc2UsIkhvcml6b250YWxBbGlnbm1lbnQiOjAsIlZlcnRpY2FsQWxpZ25tZW50IjowLCJTbWFydEZvcmVncm91bmQiOm51bGwsIkJhY2tncm91bmRGaWxsVHlwZSI6MCwiTWFyZ2luIjp7IiRpZCI6IjI5NSIsIlRvcCI6MCwiTGVmdCI6MCwiUmlnaHQiOjAsIkJvdHRvbSI6MH0sIlBhZGRpbmciOnsiJGlkIjoiMjk2IiwiVG9wIjowLCJMZWZ0IjowLCJSaWdodCI6MCwiQm90dG9tIjowfSwiQmFja2dyb3VuZCI6eyIkcmVmIjoiODkifSwiSXNWaXNpYmxlIjp0cnVlLCJXaWR0aCI6MC4wLCJIZWlnaHQiOjAuMCwiQm9yZGVyU3R5bGUiOnsiJGlkIjoiMjk3IiwiTGluZUNvbG9yIjpudWxsLCJMaW5lV2VpZ2h0IjowLjAsIkxpbmVUeXBlIjowLCJQYXJlbnRTdHlsZSI6bnVsbH0sIlBhcmVudFN0eWxlIjpudWxsfSwiRHVyYXRpb25TdHlsZSI6eyIkaWQiOiIyOTgiLCJGb250U2V0dGluZ3MiOnsiJGlkIjoiMjk5IiwiRm9udFNpemUiOjEwLCJGb250TmFtZSI6IkNhbGlicmkiLCJJc0JvbGQiOmZhbHNlLCJJc0l0YWxpYyI6ZmFsc2UsIklzVW5kZXJsaW5lZCI6ZmFsc2UsIlBhcmVudFN0eWxlIjpudWxsfSwiQXV0b1NpemUiOjAsIkZvcmVncm91bmQiOnsiJGlkIjoiMzAwIiwiQ29sb3IiOnsiJHJlZiI6IjkzIn19LCJNYXhXaWR0aCI6MjAwLjAsIk1heEhlaWdodCI6IkluZmluaXR5IiwiU21hcnRGb3JlZ3JvdW5kSXNBY3RpdmUiOmZhbHNlLCJIb3Jpem9udGFsQWxpZ25tZW50IjowLCJWZXJ0aWNhbEFsaWdubWVudCI6MCwiU21hcnRGb3JlZ3JvdW5kIjpudWxsLCJCYWNrZ3JvdW5kRmlsbFR5cGUiOjAsIk1hcmdpbiI6eyIkaWQiOiIzMDEiLCJUb3AiOjAsIkxlZnQiOjAsIlJpZ2h0IjowLCJCb3R0b20iOjB9LCJQYWRkaW5nIjp7IiRpZCI6IjMwMiIsIlRvcCI6MCwiTGVmdCI6MCwiUmlnaHQiOjAsIkJvdHRvbSI6MH0sIkJhY2tncm91bmQiOnsiJHJlZiI6Ijk2In0sIklzVmlzaWJsZSI6dHJ1ZSwiV2lkdGgiOjAuMCwiSGVpZ2h0IjowLjAsIkJvcmRlclN0eWxlIjp7IiRpZCI6IjMwMyIsIkxpbmVDb2xvciI6bnVsbCwiTGluZVdlaWdodCI6MC4wLCJMaW5lVHlwZSI6MCwiUGFyZW50U3R5bGUiOm51bGx9LCJQYXJlbnRTdHlsZSI6bnVsbH0sIkhvcml6b250YWxDb25uZWN0b3JTdHlsZSI6eyIkaWQiOiIzMDQiLCJMaW5lQ29sb3IiOnsiJHJlZiI6Ijk4In0sIkxpbmVXZWlnaHQiOjEuMCwiTGluZVR5cGUiOjAsIlBhcmVudFN0eWxlIjpudWxsfSwiVmVydGljYWxDb25uZWN0b3JTdHlsZSI6eyIkaWQiOiIzMDU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A2IiwiTWFyZ2luIjp7IiRpZCI6IjMwNyIsIlRvcCI6MCwiTGVmdCI6NCwiUmlnaHQiOjQsIkJvdHRvbSI6MH0sIlBhZGRpbmciOnsiJGlkIjoiMzA4IiwiVG9wIjowLCJMZWZ0IjowLCJSaWdodCI6MCwiQm90dG9tIjowfSwiQmFja2dyb3VuZCI6eyIkaWQiOiIzMDkiLCJDb2xvciI6eyIkaWQiOiIzMTAiLCJBIjoyNTUsIlIiOjQxLCJHIjoxNzEsIkIiOjIyNn19LCJJc1Zpc2libGUiOnRydWUsIldpZHRoIjowLjAsIkhlaWdodCI6MTYuMCwiQm9yZGVyU3R5bGUiOnsiJGlkIjoiMzExIiwiTGluZUNvbG9yIjp7IiRyZWYiOiIxMDkifSwiTGluZVdlaWdodCI6MC4wLCJMaW5lVHlwZSI6MCwiUGFyZW50U3R5bGUiOm51bGx9LCJQYXJlbnRTdHlsZSI6bnVsbH0sIlRpdGxlU3R5bGUiOnsiJGlkIjoiMzEyIiwiRm9udFNldHRpbmdzIjp7IiRpZCI6IjMxMyIsIkZvbnRTaXplIjoxMSwiRm9udE5hbWUiOiJDYWxpYnJpIiwiSXNCb2xkIjp0cnVlLCJJc0l0YWxpYyI6ZmFsc2UsIklzVW5kZXJsaW5lZCI6ZmFsc2UsIlBhcmVudFN0eWxlIjpudWxsfSwiQXV0b1NpemUiOjAsIkZvcmVncm91bmQiOnsiJGlkIjoiMzE0IiwiQ29sb3IiOnsiJHJlZiI6IjExNCJ9fSwiTWF4V2lkdGgiOjk2MC4wLCJNYXhIZWlnaHQiOiJJbmZpbml0eSIsIlNtYXJ0Rm9yZWdyb3VuZElzQWN0aXZlIjpmYWxzZSwiSG9yaXpvbnRhbEFsaWdubWVudCI6MSwiVmVydGljYWxBbGlnbm1lbnQiOjAsIlNtYXJ0Rm9yZWdyb3VuZCI6bnVsbCwiQmFja2dyb3VuZEZpbGxUeXBlIjowLCJNYXJnaW4iOnsiJGlkIjoiMzE1IiwiVG9wIjowLCJMZWZ0IjowLCJSaWdodCI6MCwiQm90dG9tIjowfSwiUGFkZGluZyI6eyIkaWQiOiIzMTYiLCJUb3AiOjAsIkxlZnQiOjAsIlJpZ2h0IjowLCJCb3R0b20iOjB9LCJCYWNrZ3JvdW5kIjp7IiRyZWYiOiIxMTcifSwiSXNWaXNpYmxlIjp0cnVlLCJXaWR0aCI6MC4wLCJIZWlnaHQiOjAuMCwiQm9yZGVyU3R5bGUiOnsiJGlkIjoiMzE3IiwiTGluZUNvbG9yIjpudWxsLCJMaW5lV2VpZ2h0IjowLjAsIkxpbmVUeXBlIjowLCJQYXJlbnRTdHlsZSI6bnVsbH0sIlBhcmVudFN0eWxlIjpudWxsfSwiRGF0ZVN0eWxlIjp7IiRpZCI6IjMxOCIsIkZvbnRTZXR0aW5ncyI6eyIkaWQiOiIzMTkiLCJGb250U2l6ZSI6MTAsIkZvbnROYW1lIjoiQ2FsaWJyaSIsIklzQm9sZCI6ZmFsc2UsIklzSXRhbGljIjpmYWxzZSwiSXNVbmRlcmxpbmVkIjpmYWxzZSwiUGFyZW50U3R5bGUiOm51bGx9LCJBdXRvU2l6ZSI6MCwiRm9yZWdyb3VuZCI6eyIkaWQiOiIzMjAiLCJDb2xvciI6eyIkaWQiOiIzMjEiLCJBIjoyNTUsIlIiOjE0NCwiRyI6MTUzLCJCIjoxNjZ9fSwiTWF4V2lkdGgiOjIwMC4wLCJNYXhIZWlnaHQiOiJJbmZpbml0eSIsIlNtYXJ0Rm9yZWdyb3VuZElzQWN0aXZlIjpmYWxzZSwiSG9yaXpvbnRhbEFsaWdubWVudCI6MCwiVmVydGljYWxBbGlnbm1lbnQiOjAsIlNtYXJ0Rm9yZWdyb3VuZCI6bnVsbCwiQmFja2dyb3VuZEZpbGxUeXBlIjowLCJNYXJnaW4iOnsiJGlkIjoiMzIyIiwiVG9wIjowLCJMZWZ0IjowLCJSaWdodCI6MCwiQm90dG9tIjowfSwiUGFkZGluZyI6eyIkaWQiOiIzMjMiLCJUb3AiOjAsIkxlZnQiOjAsIlJpZ2h0IjowLCJCb3R0b20iOjB9LCJCYWNrZ3JvdW5kIjp7IiRyZWYiOiIxMjQifSwiSXNWaXNpYmxlIjp0cnVlLCJXaWR0aCI6MC4wLCJIZWlnaHQiOjAuMCwiQm9yZGVyU3R5bGUiOnsiJGlkIjoiMzI0IiwiTGluZUNvbG9yIjpudWxsLCJMaW5lV2VpZ2h0IjowLjAsIkxpbmVUeXBlIjowLCJQYXJlbnRTdHlsZSI6bnVsbH0sIlBhcmVudFN0eWxlIjpudWxsfSwiRGF0ZUZvcm1hdCI6eyIkaWQiOiIzMjU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zI1In0sIklkIjoiMTVkMjU2MzUtMjQ4Zi00ZTU5LThmYTEtZmEzZDk2YmEyNjg1IiwiSW1wb3J0SWQiOm51bGwsIlRpdGxlIjoiUmVhc2VyYWNoICYgUHJlcCIsIk5vdGUiOm51bGwsIkh5cGVybGluayI6bnVsbCwiSXNDaGFuZ2VkIjpmYWxzZSwiSXNOZXciOmZhbHNlfSx7IiRpZCI6IjMyNiIsIkdyb3VwTmFtZSI6bnVsbCwiU3RhcnREYXRlIjoiMjAxOS0xMS0wM1QwMDowMDowMFoiLCJFbmREYXRlIjoiMjAyMC0wMS0zMVQyMzo1OTowMFoiLCJQZXJjZW50YWdlQ29tcGxldGUiOm51bGwsIlN0eWxlIjp7IiRpZCI6IjMyNyIsIlNoYXBlIjowLCJTaGFwZVRoaWNrbmVzcyI6MSwiRHVyYXRpb25Gb3JtYXQiOjAsIkluY2x1ZGVOb25Xb3JraW5nRGF5c0luRHVyYXRpb24iOmZhbHNlLCJQZXJjZW50YWdlQ29tcGxldGVTdHlsZSI6eyIkaWQiOiIzMjgiLCJGb250U2V0dGluZ3MiOnsiJGlkIjoiMzI5IiwiRm9udFNpemUiOjEwLCJGb250TmFtZSI6IkNhbGlicmkiLCJJc0JvbGQiOmZhbHNlLCJJc0l0YWxpYyI6ZmFsc2UsIklzVW5kZXJsaW5lZCI6ZmFsc2UsIlBhcmVudFN0eWxlIjpudWxsfSwiQXV0b1NpemUiOjAsIkZvcmVncm91bmQiOnsiJGlkIjoiMzMwIiwiQ29sb3IiOnsiJHJlZiI6Ijg2In19LCJNYXhXaWR0aCI6MjAwLjAsIk1heEhlaWdodCI6IkluZmluaXR5IiwiU21hcnRGb3JlZ3JvdW5kSXNBY3RpdmUiOmZhbHNlLCJIb3Jpem9udGFsQWxpZ25tZW50IjowLCJWZXJ0aWNhbEFsaWdubWVudCI6MCwiU21hcnRGb3JlZ3JvdW5kIjpudWxsLCJCYWNrZ3JvdW5kRmlsbFR5cGUiOjAsIk1hcmdpbiI6eyIkaWQiOiIzMzEiLCJUb3AiOjAsIkxlZnQiOjAsIlJpZ2h0IjowLCJCb3R0b20iOjB9LCJQYWRkaW5nIjp7IiRpZCI6IjMzMiIsIlRvcCI6MCwiTGVmdCI6MCwiUmlnaHQiOjAsIkJvdHRvbSI6MH0sIkJhY2tncm91bmQiOnsiJHJlZiI6Ijg5In0sIklzVmlzaWJsZSI6dHJ1ZSwiV2lkdGgiOjAuMCwiSGVpZ2h0IjowLjAsIkJvcmRlclN0eWxlIjp7IiRpZCI6IjMzMyIsIkxpbmVDb2xvciI6bnVsbCwiTGluZVdlaWdodCI6MC4wLCJMaW5lVHlwZSI6MCwiUGFyZW50U3R5bGUiOm51bGx9LCJQYXJlbnRTdHlsZSI6bnVsbH0sIkR1cmF0aW9uU3R5bGUiOnsiJGlkIjoiMzM0IiwiRm9udFNldHRpbmdzIjp7IiRpZCI6IjMzNSIsIkZvbnRTaXplIjoxMCwiRm9udE5hbWUiOiJDYWxpYnJpIiwiSXNCb2xkIjpmYWxzZSwiSXNJdGFsaWMiOmZhbHNlLCJJc1VuZGVybGluZWQiOmZhbHNlLCJQYXJlbnRTdHlsZSI6bnVsbH0sIkF1dG9TaXplIjowLCJGb3JlZ3JvdW5kIjp7IiRpZCI6IjMzNiIsIkNvbG9yIjp7IiRyZWYiOiI5MyJ9fSwiTWF4V2lkdGgiOjIwMC4wLCJNYXhIZWlnaHQiOiJJbmZpbml0eSIsIlNtYXJ0Rm9yZWdyb3VuZElzQWN0aXZlIjpmYWxzZSwiSG9yaXpvbnRhbEFsaWdubWVudCI6MCwiVmVydGljYWxBbGlnbm1lbnQiOjAsIlNtYXJ0Rm9yZWdyb3VuZCI6bnVsbCwiQmFja2dyb3VuZEZpbGxUeXBlIjowLCJNYXJnaW4iOnsiJGlkIjoiMzM3IiwiVG9wIjowLCJMZWZ0IjowLCJSaWdodCI6MCwiQm90dG9tIjowfSwiUGFkZGluZyI6eyIkaWQiOiIzMzgiLCJUb3AiOjAsIkxlZnQiOjAsIlJpZ2h0IjowLCJCb3R0b20iOjB9LCJCYWNrZ3JvdW5kIjp7IiRyZWYiOiI5NiJ9LCJJc1Zpc2libGUiOnRydWUsIldpZHRoIjowLjAsIkhlaWdodCI6MC4wLCJCb3JkZXJTdHlsZSI6eyIkaWQiOiIzMzkiLCJMaW5lQ29sb3IiOm51bGwsIkxpbmVXZWlnaHQiOjAuMCwiTGluZVR5cGUiOjAsIlBhcmVudFN0eWxlIjpudWxsfSwiUGFyZW50U3R5bGUiOm51bGx9LCJIb3Jpem9udGFsQ29ubmVjdG9yU3R5bGUiOnsiJGlkIjoiMzQwIiwiTGluZUNvbG9yIjp7IiRyZWYiOiI5OCJ9LCJMaW5lV2VpZ2h0IjoxLjAsIkxpbmVUeXBlIjowLCJQYXJlbnRTdHlsZSI6bnVsbH0sIlZlcnRpY2FsQ29ubmVjdG9yU3R5bGUiOnsiJGlkIjoiMzQx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0MiIsIk1hcmdpbiI6eyIkaWQiOiIzNDMiLCJUb3AiOjAsIkxlZnQiOjQsIlJpZ2h0Ijo0LCJCb3R0b20iOjB9LCJQYWRkaW5nIjp7IiRpZCI6IjM0NCIsIlRvcCI6MCwiTGVmdCI6MCwiUmlnaHQiOjAsIkJvdHRvbSI6MH0sIkJhY2tncm91bmQiOnsiJGlkIjoiMzQ1IiwiQ29sb3IiOnsiJGlkIjoiMzQ2IiwiQSI6MjU1LCJSIjo0MSwiRyI6MTcxLCJCIjoyMjZ9fSwiSXNWaXNpYmxlIjp0cnVlLCJXaWR0aCI6MC4wLCJIZWlnaHQiOjE2LjAsIkJvcmRlclN0eWxlIjp7IiRpZCI6IjM0NyIsIkxpbmVDb2xvciI6eyIkcmVmIjoiMTA5In0sIkxpbmVXZWlnaHQiOjAuMCwiTGluZVR5cGUiOjAsIlBhcmVudFN0eWxlIjpudWxsfSwiUGFyZW50U3R5bGUiOm51bGx9LCJUaXRsZVN0eWxlIjp7IiRpZCI6IjM0OCIsIkZvbnRTZXR0aW5ncyI6eyIkaWQiOiIzNDkiLCJGb250U2l6ZSI6MTEsIkZvbnROYW1lIjoiQ2FsaWJyaSIsIklzQm9sZCI6dHJ1ZSwiSXNJdGFsaWMiOmZhbHNlLCJJc1VuZGVybGluZWQiOmZhbHNlLCJQYXJlbnRTdHlsZSI6bnVsbH0sIkF1dG9TaXplIjowLCJGb3JlZ3JvdW5kIjp7IiRpZCI6IjM1MCIsIkNvbG9yIjp7IiRyZWYiOiIxMTQifX0sIk1heFdpZHRoIjo5NjAuMCwiTWF4SGVpZ2h0IjoiSW5maW5pdHkiLCJTbWFydEZvcmVncm91bmRJc0FjdGl2ZSI6ZmFsc2UsIkhvcml6b250YWxBbGlnbm1lbnQiOjEsIlZlcnRpY2FsQWxpZ25tZW50IjowLCJTbWFydEZvcmVncm91bmQiOm51bGwsIkJhY2tncm91bmRGaWxsVHlwZSI6MCwiTWFyZ2luIjp7IiRpZCI6IjM1MSIsIlRvcCI6MCwiTGVmdCI6MCwiUmlnaHQiOjAsIkJvdHRvbSI6MH0sIlBhZGRpbmciOnsiJGlkIjoiMzUyIiwiVG9wIjowLCJMZWZ0IjowLCJSaWdodCI6MCwiQm90dG9tIjowfSwiQmFja2dyb3VuZCI6eyIkcmVmIjoiMTE3In0sIklzVmlzaWJsZSI6dHJ1ZSwiV2lkdGgiOjAuMCwiSGVpZ2h0IjowLjAsIkJvcmRlclN0eWxlIjp7IiRpZCI6IjM1MyIsIkxpbmVDb2xvciI6bnVsbCwiTGluZVdlaWdodCI6MC4wLCJMaW5lVHlwZSI6MCwiUGFyZW50U3R5bGUiOm51bGx9LCJQYXJlbnRTdHlsZSI6bnVsbH0sIkRhdGVTdHlsZSI6eyIkaWQiOiIzNTQiLCJGb250U2V0dGluZ3MiOnsiJGlkIjoiMzU1IiwiRm9udFNpemUiOjEwLCJGb250TmFtZSI6IkNhbGlicmkiLCJJc0JvbGQiOmZhbHNlLCJJc0l0YWxpYyI6ZmFsc2UsIklzVW5kZXJsaW5lZCI6ZmFsc2UsIlBhcmVudFN0eWxlIjpudWxsfSwiQXV0b1NpemUiOjAsIkZvcmVncm91bmQiOnsiJGlkIjoiMzU2IiwiQ29sb3IiOnsiJHJlZiI6IjEyMSJ9fSwiTWF4V2lkdGgiOjIwMC4wLCJNYXhIZWlnaHQiOiJJbmZpbml0eSIsIlNtYXJ0Rm9yZWdyb3VuZElzQWN0aXZlIjpmYWxzZSwiSG9yaXpvbnRhbEFsaWdubWVudCI6MCwiVmVydGljYWxBbGlnbm1lbnQiOjAsIlNtYXJ0Rm9yZWdyb3VuZCI6bnVsbCwiQmFja2dyb3VuZEZpbGxUeXBlIjowLCJNYXJnaW4iOnsiJGlkIjoiMzU3IiwiVG9wIjowLCJMZWZ0IjowLCJSaWdodCI6MCwiQm90dG9tIjowfSwiUGFkZGluZyI6eyIkaWQiOiIzNTgiLCJUb3AiOjAsIkxlZnQiOjAsIlJpZ2h0IjowLCJCb3R0b20iOjB9LCJCYWNrZ3JvdW5kIjp7IiRyZWYiOiIxMjQifSwiSXNWaXNpYmxlIjp0cnVlLCJXaWR0aCI6MC4wLCJIZWlnaHQiOjAuMCwiQm9yZGVyU3R5bGUiOnsiJGlkIjoiMzU5IiwiTGluZUNvbG9yIjpudWxsLCJMaW5lV2VpZ2h0IjowLjAsIkxpbmVUeXBlIjowLCJQYXJlbnRTdHlsZSI6bnVsbH0sIlBhcmVudFN0eWxlIjpudWxsfSwiRGF0ZUZvcm1hdCI6eyIkaWQiOiIzNjA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zYwIn0sIklkIjoiZjllZGFlZWMtMGEyYy00OTQyLWIzNzgtN2EyOTc1NWIyODc3IiwiSW1wb3J0SWQiOm51bGwsIlRpdGxlIjoiTGVhZGVyc2hpcCBSZXZpZXciLCJOb3RlIjpudWxsLCJIeXBlcmxpbmsiOm51bGwsIklzQ2hhbmdlZCI6ZmFsc2UsIklzTmV3IjpmYWxzZX0seyIkaWQiOiIzNjEiLCJHcm91cE5hbWUiOm51bGwsIlN0YXJ0RGF0ZSI6IjIwMjAtMDMtMTJUMjM6NTk6MDBaIiwiRW5kRGF0ZSI6IjIwMjAtMDgtMzFUMjM6NTk6MDBaIiwiUGVyY2VudGFnZUNvbXBsZXRlIjpudWxsLCJTdHlsZSI6eyIkaWQiOiIzNjIiLCJTaGFwZSI6MCwiU2hhcGVUaGlja25lc3MiOjEsIkR1cmF0aW9uRm9ybWF0IjowLCJJbmNsdWRlTm9uV29ya2luZ0RheXNJbkR1cmF0aW9uIjpmYWxzZSwiUGVyY2VudGFnZUNvbXBsZXRlU3R5bGUiOnsiJGlkIjoiMzYzIiwiRm9udFNldHRpbmdzIjp7IiRpZCI6IjM2NCIsIkZvbnRTaXplIjoxMCwiRm9udE5hbWUiOiJDYWxpYnJpIiwiSXNCb2xkIjpmYWxzZSwiSXNJdGFsaWMiOmZhbHNlLCJJc1VuZGVybGluZWQiOmZhbHNlLCJQYXJlbnRTdHlsZSI6bnVsbH0sIkF1dG9TaXplIjowLCJGb3JlZ3JvdW5kIjp7IiRpZCI6IjM2NSIsIkNvbG9yIjp7IiRyZWYiOiI4NiJ9fSwiTWF4V2lkdGgiOjIwMC4wLCJNYXhIZWlnaHQiOiJJbmZpbml0eSIsIlNtYXJ0Rm9yZWdyb3VuZElzQWN0aXZlIjpmYWxzZSwiSG9yaXpvbnRhbEFsaWdubWVudCI6MCwiVmVydGljYWxBbGlnbm1lbnQiOjAsIlNtYXJ0Rm9yZWdyb3VuZCI6bnVsbCwiQmFja2dyb3VuZEZpbGxUeXBlIjowLCJNYXJnaW4iOnsiJGlkIjoiMzY2IiwiVG9wIjowLCJMZWZ0IjowLCJSaWdodCI6MCwiQm90dG9tIjowfSwiUGFkZGluZyI6eyIkaWQiOiIzNjciLCJUb3AiOjAsIkxlZnQiOjAsIlJpZ2h0IjowLCJCb3R0b20iOjB9LCJCYWNrZ3JvdW5kIjp7IiRyZWYiOiI4OSJ9LCJJc1Zpc2libGUiOnRydWUsIldpZHRoIjowLjAsIkhlaWdodCI6MC4wLCJCb3JkZXJTdHlsZSI6eyIkaWQiOiIzNjgiLCJMaW5lQ29sb3IiOm51bGwsIkxpbmVXZWlnaHQiOjAuMCwiTGluZVR5cGUiOjAsIlBhcmVudFN0eWxlIjpudWxsfSwiUGFyZW50U3R5bGUiOm51bGx9LCJEdXJhdGlvblN0eWxlIjp7IiRpZCI6IjM2OSIsIkZvbnRTZXR0aW5ncyI6eyIkaWQiOiIzNzAiLCJGb250U2l6ZSI6MTAsIkZvbnROYW1lIjoiQ2FsaWJyaSIsIklzQm9sZCI6ZmFsc2UsIklzSXRhbGljIjpmYWxzZSwiSXNVbmRlcmxpbmVkIjpmYWxzZSwiUGFyZW50U3R5bGUiOm51bGx9LCJBdXRvU2l6ZSI6MCwiRm9yZWdyb3VuZCI6eyIkaWQiOiIzNzEiLCJDb2xvciI6eyIkcmVmIjoiOTMifX0sIk1heFdpZHRoIjoyMDAuMCwiTWF4SGVpZ2h0IjoiSW5maW5pdHkiLCJTbWFydEZvcmVncm91bmRJc0FjdGl2ZSI6ZmFsc2UsIkhvcml6b250YWxBbGlnbm1lbnQiOjAsIlZlcnRpY2FsQWxpZ25tZW50IjowLCJTbWFydEZvcmVncm91bmQiOm51bGwsIkJhY2tncm91bmRGaWxsVHlwZSI6MCwiTWFyZ2luIjp7IiRpZCI6IjM3MiIsIlRvcCI6MCwiTGVmdCI6MCwiUmlnaHQiOjAsIkJvdHRvbSI6MH0sIlBhZGRpbmciOnsiJGlkIjoiMzczIiwiVG9wIjowLCJMZWZ0IjowLCJSaWdodCI6MCwiQm90dG9tIjowfSwiQmFja2dyb3VuZCI6eyIkcmVmIjoiOTYifSwiSXNWaXNpYmxlIjp0cnVlLCJXaWR0aCI6MC4wLCJIZWlnaHQiOjAuMCwiQm9yZGVyU3R5bGUiOnsiJGlkIjoiMzc0IiwiTGluZUNvbG9yIjpudWxsLCJMaW5lV2VpZ2h0IjowLjAsIkxpbmVUeXBlIjowLCJQYXJlbnRTdHlsZSI6bnVsbH0sIlBhcmVudFN0eWxlIjpudWxsfSwiSG9yaXpvbnRhbENvbm5lY3RvclN0eWxlIjp7IiRpZCI6IjM3NSIsIkxpbmVDb2xvciI6eyIkcmVmIjoiOTgifSwiTGluZVdlaWdodCI6MS4wLCJMaW5lVHlwZSI6MCwiUGFyZW50U3R5bGUiOm51bGx9LCJWZXJ0aWNhbENvbm5lY3RvclN0eWxlIjp7IiRpZCI6IjM3Ni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zNzciLCJNYXJnaW4iOnsiJGlkIjoiMzc4IiwiVG9wIjowLCJMZWZ0Ijo0LCJSaWdodCI6NCwiQm90dG9tIjowfSwiUGFkZGluZyI6eyIkaWQiOiIzNzkiLCJUb3AiOjAsIkxlZnQiOjAsIlJpZ2h0IjowLCJCb3R0b20iOjB9LCJCYWNrZ3JvdW5kIjp7IiRpZCI6IjM4MCIsIkNvbG9yIjp7IiRpZCI6IjM4MSIsIkEiOjI1NSwiUiI6MTE1LCJHIjoxMTUsIkIiOjExNX19LCJJc1Zpc2libGUiOnRydWUsIldpZHRoIjowLjAsIkhlaWdodCI6MTYuMCwiQm9yZGVyU3R5bGUiOnsiJGlkIjoiMzgyIiwiTGluZUNvbG9yIjp7IiRyZWYiOiIxMDkifSwiTGluZVdlaWdodCI6MC4wLCJMaW5lVHlwZSI6MCwiUGFyZW50U3R5bGUiOm51bGx9LCJQYXJlbnRTdHlsZSI6bnVsbH0sIlRpdGxlU3R5bGUiOnsiJGlkIjoiMzgzIiwiRm9udFNldHRpbmdzIjp7IiRpZCI6IjM4NCIsIkZvbnRTaXplIjoxMSwiRm9udE5hbWUiOiJDYWxpYnJpIiwiSXNCb2xkIjp0cnVlLCJJc0l0YWxpYyI6ZmFsc2UsIklzVW5kZXJsaW5lZCI6ZmFsc2UsIlBhcmVudFN0eWxlIjpudWxsfSwiQXV0b1NpemUiOjAsIkZvcmVncm91bmQiOnsiJGlkIjoiMzg1IiwiQ29sb3IiOnsiJHJlZiI6IjExNCJ9fSwiTWF4V2lkdGgiOjcyMC4wLCJNYXhIZWlnaHQiOiJJbmZpbml0eSIsIlNtYXJ0Rm9yZWdyb3VuZElzQWN0aXZlIjpmYWxzZSwiSG9yaXpvbnRhbEFsaWdubWVudCI6MSwiVmVydGljYWxBbGlnbm1lbnQiOjAsIlNtYXJ0Rm9yZWdyb3VuZCI6bnVsbCwiQmFja2dyb3VuZEZpbGxUeXBlIjowLCJNYXJnaW4iOnsiJGlkIjoiMzg2IiwiVG9wIjowLCJMZWZ0IjowLCJSaWdodCI6MCwiQm90dG9tIjowfSwiUGFkZGluZyI6eyIkaWQiOiIzODciLCJUb3AiOjAsIkxlZnQiOjAsIlJpZ2h0IjowLCJCb3R0b20iOjB9LCJCYWNrZ3JvdW5kIjp7IiRyZWYiOiIxMTcifSwiSXNWaXNpYmxlIjp0cnVlLCJXaWR0aCI6MC4wLCJIZWlnaHQiOjAuMCwiQm9yZGVyU3R5bGUiOnsiJGlkIjoiMzg4IiwiTGluZUNvbG9yIjpudWxsLCJMaW5lV2VpZ2h0IjowLjAsIkxpbmVUeXBlIjowLCJQYXJlbnRTdHlsZSI6bnVsbH0sIlBhcmVudFN0eWxlIjpudWxsfSwiRGF0ZVN0eWxlIjp7IiRpZCI6IjM4OSIsIkZvbnRTZXR0aW5ncyI6eyIkaWQiOiIzOTAiLCJGb250U2l6ZSI6MTAsIkZvbnROYW1lIjoiQ2FsaWJyaSIsIklzQm9sZCI6ZmFsc2UsIklzSXRhbGljIjpmYWxzZSwiSXNVbmRlcmxpbmVkIjpmYWxzZSwiUGFyZW50U3R5bGUiOm51bGx9LCJBdXRvU2l6ZSI6MCwiRm9yZWdyb3VuZCI6eyIkaWQiOiIzOTEiLCJDb2xvciI6eyIkcmVmIjoiMTIxIn19LCJNYXhXaWR0aCI6MjAwLjAsIk1heEhlaWdodCI6IkluZmluaXR5IiwiU21hcnRGb3JlZ3JvdW5kSXNBY3RpdmUiOmZhbHNlLCJIb3Jpem9udGFsQWxpZ25tZW50IjowLCJWZXJ0aWNhbEFsaWdubWVudCI6MCwiU21hcnRGb3JlZ3JvdW5kIjpudWxsLCJCYWNrZ3JvdW5kRmlsbFR5cGUiOjAsIk1hcmdpbiI6eyIkaWQiOiIzOTIiLCJUb3AiOjAsIkxlZnQiOjAsIlJpZ2h0IjowLCJCb3R0b20iOjB9LCJQYWRkaW5nIjp7IiRpZCI6IjM5MyIsIlRvcCI6MCwiTGVmdCI6MCwiUmlnaHQiOjAsIkJvdHRvbSI6MH0sIkJhY2tncm91bmQiOnsiJHJlZiI6IjEyNCJ9LCJJc1Zpc2libGUiOnRydWUsIldpZHRoIjowLjAsIkhlaWdodCI6MC4wLCJCb3JkZXJTdHlsZSI6eyIkaWQiOiIzOTQiLCJMaW5lQ29sb3IiOm51bGwsIkxpbmVXZWlnaHQiOjAuMCwiTGluZVR5cGUiOjAsIlBhcmVudFN0eWxlIjpudWxsfSwiUGFyZW50U3R5bGUiOm51bGx9LCJEYXRlRm9ybWF0Ijp7IiRyZWYiOiIzNjAifSwiSXNWaXNpYmxlIjp0cnVlLCJQYXJlbnRTdHlsZSI6bnVsbH0sIkluZGV4Ijo4LCJTbWFydER1cmF0aW9uQWN0aXZhdGVkIjpmYWxzZSwiRGF0ZUZvcm1hdCI6eyIkcmVmIjoiMzYwIn0sIklkIjoiMTNmMjE3OTMtNzY0MC00OWQ2LTkxOWEtYjczM2IzZDMyMjRiIiwiSW1wb3J0SWQiOm51bGwsIlRpdGxlIjoiQ09WSUQtMTk6IFBsYW4gb24gSG9sZCIsIk5vdGUiOm51bGwsIkh5cGVybGluayI6bnVsbCwiSXNDaGFuZ2VkIjpmYWxzZSwiSXNOZXciOmZhbHNlfSx7IiRpZCI6IjM5NSIsIkdyb3VwTmFtZSI6bnVsbCwiU3RhcnREYXRlIjoiMjAyMC0xMC0xNFQyMzo1OTowMFoiLCJFbmREYXRlIjoiMjAyMS0wNC0xM1QyMzo1OTowMFoiLCJQZXJjZW50YWdlQ29tcGxldGUiOm51bGwsIlN0eWxlIjp7IiRpZCI6IjM5NiIsIlNoYXBlIjowLCJTaGFwZVRoaWNrbmVzcyI6MSwiRHVyYXRpb25Gb3JtYXQiOjAsIkluY2x1ZGVOb25Xb3JraW5nRGF5c0luRHVyYXRpb24iOmZhbHNlLCJQZXJjZW50YWdlQ29tcGxldGVTdHlsZSI6eyIkaWQiOiIzOTciLCJGb250U2V0dGluZ3MiOnsiJGlkIjoiMzk4IiwiRm9udFNpemUiOjEwLCJGb250TmFtZSI6IkNhbGlicmkiLCJJc0JvbGQiOmZhbHNlLCJJc0l0YWxpYyI6ZmFsc2UsIklzVW5kZXJsaW5lZCI6ZmFsc2UsIlBhcmVudFN0eWxlIjpudWxsfSwiQXV0b1NpemUiOjAsIkZvcmVncm91bmQiOnsiJGlkIjoiMzk5IiwiQ29sb3IiOnsiJHJlZiI6Ijg2In19LCJNYXhXaWR0aCI6MjAwLjAsIk1heEhlaWdodCI6IkluZmluaXR5IiwiU21hcnRGb3JlZ3JvdW5kSXNBY3RpdmUiOmZhbHNlLCJIb3Jpem9udGFsQWxpZ25tZW50IjowLCJWZXJ0aWNhbEFsaWdubWVudCI6MCwiU21hcnRGb3JlZ3JvdW5kIjpudWxsLCJCYWNrZ3JvdW5kRmlsbFR5cGUiOjAsIk1hcmdpbiI6eyIkaWQiOiI0MDAiLCJUb3AiOjAsIkxlZnQiOjAsIlJpZ2h0IjowLCJCb3R0b20iOjB9LCJQYWRkaW5nIjp7IiRpZCI6IjQwMSIsIlRvcCI6MCwiTGVmdCI6MCwiUmlnaHQiOjAsIkJvdHRvbSI6MH0sIkJhY2tncm91bmQiOnsiJHJlZiI6Ijg5In0sIklzVmlzaWJsZSI6dHJ1ZSwiV2lkdGgiOjAuMCwiSGVpZ2h0IjowLjAsIkJvcmRlclN0eWxlIjp7IiRpZCI6IjQwMiIsIkxpbmVDb2xvciI6bnVsbCwiTGluZVdlaWdodCI6MC4wLCJMaW5lVHlwZSI6MCwiUGFyZW50U3R5bGUiOm51bGx9LCJQYXJlbnRTdHlsZSI6bnVsbH0sIkR1cmF0aW9uU3R5bGUiOnsiJGlkIjoiNDAzIiwiRm9udFNldHRpbmdzIjp7IiRpZCI6IjQwNCIsIkZvbnRTaXplIjoxMCwiRm9udE5hbWUiOiJDYWxpYnJpIiwiSXNCb2xkIjpmYWxzZSwiSXNJdGFsaWMiOmZhbHNlLCJJc1VuZGVybGluZWQiOmZhbHNlLCJQYXJlbnRTdHlsZSI6bnVsbH0sIkF1dG9TaXplIjowLCJGb3JlZ3JvdW5kIjp7IiRpZCI6IjQwNSIsIkNvbG9yIjp7IiRyZWYiOiI5MyJ9fSwiTWF4V2lkdGgiOjIwMC4wLCJNYXhIZWlnaHQiOiJJbmZpbml0eSIsIlNtYXJ0Rm9yZWdyb3VuZElzQWN0aXZlIjpmYWxzZSwiSG9yaXpvbnRhbEFsaWdubWVudCI6MCwiVmVydGljYWxBbGlnbm1lbnQiOjAsIlNtYXJ0Rm9yZWdyb3VuZCI6bnVsbCwiQmFja2dyb3VuZEZpbGxUeXBlIjowLCJNYXJnaW4iOnsiJGlkIjoiNDA2IiwiVG9wIjowLCJMZWZ0IjowLCJSaWdodCI6MCwiQm90dG9tIjowfSwiUGFkZGluZyI6eyIkaWQiOiI0MDciLCJUb3AiOjAsIkxlZnQiOjAsIlJpZ2h0IjowLCJCb3R0b20iOjB9LCJCYWNrZ3JvdW5kIjp7IiRyZWYiOiI5NiJ9LCJJc1Zpc2libGUiOnRydWUsIldpZHRoIjowLjAsIkhlaWdodCI6MC4wLCJCb3JkZXJTdHlsZSI6eyIkaWQiOiI0MDgiLCJMaW5lQ29sb3IiOm51bGwsIkxpbmVXZWlnaHQiOjAuMCwiTGluZVR5cGUiOjAsIlBhcmVudFN0eWxlIjpudWxsfSwiUGFyZW50U3R5bGUiOm51bGx9LCJIb3Jpem9udGFsQ29ubmVjdG9yU3R5bGUiOnsiJGlkIjoiNDA5IiwiTGluZUNvbG9yIjp7IiRyZWYiOiI5OCJ9LCJMaW5lV2VpZ2h0IjoxLjAsIkxpbmVUeXBlIjowLCJQYXJlbnRTdHlsZSI6bnVsbH0sIlZlcnRpY2FsQ29ubmVjdG9yU3R5bGUiOnsiJGlkIjoiNDEw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QxMSIsIk1hcmdpbiI6eyIkaWQiOiI0MTIiLCJUb3AiOjAsIkxlZnQiOjQsIlJpZ2h0Ijo0LCJCb3R0b20iOjB9LCJQYWRkaW5nIjp7IiRpZCI6IjQxMyIsIlRvcCI6MCwiTGVmdCI6MCwiUmlnaHQiOjAsIkJvdHRvbSI6MH0sIkJhY2tncm91bmQiOnsiJGlkIjoiNDE0IiwiQ29sb3IiOnsiJGlkIjoiNDE1IiwiQSI6MjU1LCJSIjo0MSwiRyI6MTcxLCJCIjoyMjZ9fSwiSXNWaXNpYmxlIjp0cnVlLCJXaWR0aCI6MC4wLCJIZWlnaHQiOjE2LjAsIkJvcmRlclN0eWxlIjp7IiRpZCI6IjQxNiIsIkxpbmVDb2xvciI6eyIkcmVmIjoiMTA5In0sIkxpbmVXZWlnaHQiOjAuMCwiTGluZVR5cGUiOjAsIlBhcmVudFN0eWxlIjpudWxsfSwiUGFyZW50U3R5bGUiOm51bGx9LCJUaXRsZVN0eWxlIjp7IiRpZCI6IjQxNyIsIkZvbnRTZXR0aW5ncyI6eyIkaWQiOiI0MTgiLCJGb250U2l6ZSI6MTEsIkZvbnROYW1lIjoiQ2FsaWJyaSIsIklzQm9sZCI6dHJ1ZSwiSXNJdGFsaWMiOmZhbHNlLCJJc1VuZGVybGluZWQiOmZhbHNlLCJQYXJlbnRTdHlsZSI6bnVsbH0sIkF1dG9TaXplIjowLCJGb3JlZ3JvdW5kIjp7IiRpZCI6IjQxOSIsIkNvbG9yIjp7IiRyZWYiOiIxMTQifX0sIk1heFdpZHRoIjo5NjAuMCwiTWF4SGVpZ2h0IjoiSW5maW5pdHkiLCJTbWFydEZvcmVncm91bmRJc0FjdGl2ZSI6ZmFsc2UsIkhvcml6b250YWxBbGlnbm1lbnQiOjEsIlZlcnRpY2FsQWxpZ25tZW50IjowLCJTbWFydEZvcmVncm91bmQiOm51bGwsIkJhY2tncm91bmRGaWxsVHlwZSI6MCwiTWFyZ2luIjp7IiRpZCI6IjQyMCIsIlRvcCI6MCwiTGVmdCI6MCwiUmlnaHQiOjAsIkJvdHRvbSI6MH0sIlBhZGRpbmciOnsiJGlkIjoiNDIxIiwiVG9wIjowLCJMZWZ0IjowLCJSaWdodCI6MCwiQm90dG9tIjowfSwiQmFja2dyb3VuZCI6eyIkcmVmIjoiMTE3In0sIklzVmlzaWJsZSI6dHJ1ZSwiV2lkdGgiOjAuMCwiSGVpZ2h0IjowLjAsIkJvcmRlclN0eWxlIjp7IiRpZCI6IjQyMiIsIkxpbmVDb2xvciI6bnVsbCwiTGluZVdlaWdodCI6MC4wLCJMaW5lVHlwZSI6MCwiUGFyZW50U3R5bGUiOm51bGx9LCJQYXJlbnRTdHlsZSI6bnVsbH0sIkRhdGVTdHlsZSI6eyIkaWQiOiI0MjMiLCJGb250U2V0dGluZ3MiOnsiJGlkIjoiNDI0IiwiRm9udFNpemUiOjEwLCJGb250TmFtZSI6IkNhbGlicmkiLCJJc0JvbGQiOmZhbHNlLCJJc0l0YWxpYyI6ZmFsc2UsIklzVW5kZXJsaW5lZCI6ZmFsc2UsIlBhcmVudFN0eWxlIjpudWxsfSwiQXV0b1NpemUiOjAsIkZvcmVncm91bmQiOnsiJGlkIjoiNDI1IiwiQ29sb3IiOnsiJHJlZiI6IjEyMSJ9fSwiTWF4V2lkdGgiOjIwMC4wLCJNYXhIZWlnaHQiOiJJbmZpbml0eSIsIlNtYXJ0Rm9yZWdyb3VuZElzQWN0aXZlIjpmYWxzZSwiSG9yaXpvbnRhbEFsaWdubWVudCI6MCwiVmVydGljYWxBbGlnbm1lbnQiOjAsIlNtYXJ0Rm9yZWdyb3VuZCI6bnVsbCwiQmFja2dyb3VuZEZpbGxUeXBlIjowLCJNYXJnaW4iOnsiJGlkIjoiNDI2IiwiVG9wIjowLCJMZWZ0IjowLCJSaWdodCI6MCwiQm90dG9tIjowfSwiUGFkZGluZyI6eyIkaWQiOiI0MjciLCJUb3AiOjAsIkxlZnQiOjAsIlJpZ2h0IjowLCJCb3R0b20iOjB9LCJCYWNrZ3JvdW5kIjp7IiRyZWYiOiIxMjQifSwiSXNWaXNpYmxlIjp0cnVlLCJXaWR0aCI6MC4wLCJIZWlnaHQiOjAuMCwiQm9yZGVyU3R5bGUiOnsiJGlkIjoiNDI4IiwiTGluZUNvbG9yIjpudWxsLCJMaW5lV2VpZ2h0IjowLjAsIkxpbmVUeXBlIjowLCJQYXJlbnRTdHlsZSI6bnVsbH0sIlBhcmVudFN0eWxlIjpudWxsfSwiRGF0ZUZvcm1hdCI6eyIkcmVmIjoiMzYwIn0sIklzVmlzaWJsZSI6dHJ1ZSwiUGFyZW50U3R5bGUiOm51bGx9LCJJbmRleCI6MTAsIlNtYXJ0RHVyYXRpb25BY3RpdmF0ZWQiOmZhbHNlLCJEYXRlRm9ybWF0Ijp7IiRyZWYiOiIzNjAifSwiSWQiOiJlOWYyMTVmMi1iNzU5LTRhZjUtOWQwYy05ZWNkZGE1ZTJiZDUiLCJJbXBvcnRJZCI6bnVsbCwiVGl0bGUiOiJDaGVjayBhbmQgQWRqdXN0IiwiTm90ZSI6bnVsbCwiSHlwZXJsaW5rIjpudWxsLCJJc0NoYW5nZWQiOmZhbHNlLCJJc05ldyI6ZmFsc2V9XSwiTXNQcm9qZWN0SXRlbXNUcmVlIjp7IiRpZCI6IjQyOSIsIlJvb3QiOnsiSW1wb3J0SWQiOm51bGwsIklzSW1wb3J0ZWQiOmZhbHNlLCJDaGlsZHJlbiI6W119fSwiTWV0YWRhdGEiOnsiJGlkIjoiNDMwIiwiUmVjZW50Q29sb3JzQ29sbGVjdGlvbiI6IltcIiNGRjczNzM3M1wiLFwiI0ZGRUExNjFFXCIsXCIjRkYxQUFBNDJcIixcIiNGRjI5QUJFMlwiLFwiI0ZGOEU2NEFFXCIsXCIjRkYwMDAwMDBcIl0ifSwiU2V0dGluZ3MiOnsiJGlkIjoiNDMxIiwiSW1wYU9wdGlvbnMiOnsiJGlkIjoiNDMy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MzMiLCJVc2VUaW1lIjpmYWxzZSwiV29ya0RheVN0YXJ0IjoiMDA6MDA6MDAiLCJXb3JrRGF5RW5kIjoiMjM6NTk6MDAifSwiTGFzdFVzZWRUZW1wbGF0ZUlkIjoiYzExZjZmNDktN2RiOC00NWZkLWJhMzItYmZjYWVhNDkyZjM5In0="/>
  <p:tag name="__MASTER" val="__part_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S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AsIkciOjExNCwiQiI6MTg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csIkciOjIwLCJCIjoxMDB9fSwiQXBwZW5kWWVhck9uWWVhckNoYW5nZSI6dHJ1ZSwiRWxhcHNlZFRpbWVGb3JtYXQiOjEsIlRvZGF5TWFya2VyUG9zaXRpb24iOjA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yIiwiU2hhcGUiOjIsIlNoYXBlVGhpY2tuZXNzIjoxLCJEdXJhdGlvbkZvcm1hdCI6MCwiSW5jbHVkZU5vbldvcmtpbmdEYXlzSW5EdXJhdGlvbiI6ZmFsc2UsIlBlcmNlbnRhZ2VDb21wbGV0ZVN0eWxlIjp7IiRpZCI6IjgzIiwiRm9udFNldHRpbmdzIjp7IiRpZCI6Ijg0IiwiRm9udFNpemUiOjEwLCJGb250TmFtZSI6IkNhbGlicmkiLCJJc0JvbGQiOmZhbHNlLCJJc0l0YWxpYyI6ZmFsc2UsIklzVW5kZXJsaW5lZCI6ZmFsc2UsIlBhcmVudFN0eWxlIjpudWxsfSwiQXV0b1NpemUiOjAsIkZvcmVncm91bmQiOnsiJGlkIjoiODUiLCJDb2xvciI6eyIkaWQiOiI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DAwMS0wMS0wMVQwMDowMDowMCIsIkVuZERhdGUiOiIyMDIzLTAzLTA4VDAwOjAwOjAwIiwiRm9ybWF0IjoiTU1NIiwiVHlwZSI6MywiQXV0b0RhdGVSYW5nZSI6dHJ1ZSwiV29ya2luZ0RheXMiOjEyNywiVG9kYXlNYXJrZXJUZXh0IjoiVG9kYXkiLCJBdXRvU2NhbGVUeXBlIjpmYWxzZX0sIk1pbGVzdG9uZXMiOlt7IiRpZCI6IjEyOCIsIkRhdGUiOiIyMDIxLTA0LTEzVDIzOjU5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I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yNiwiRyI6MTcwLCJCIjo2Nn19LCJJc1Zpc2libGUiOnRydWUsIldpZHRoIjoxOC4wLCJIZWlnaHQiOjIwLjAsIkJvcmRlclN0eWxlIjp7IiRpZCI6IjE0MCIsIkxpbmVDb2xvciI6eyIkcmVmIjoiNjUifSwiTGluZVdlaWdodCI6MC4wLCJMaW5lVHlwZSI6MCwiUGFyZW50U3R5bGUiOm51bGx9LCJQYXJlbnRTdHlsZSI6bnVsbH0sIlRpdGxlU3R5bGUiOnsiJGlkIjoiMTQxIiwiRm9udFNldHRpbmdzIjp7IiRpZCI6IjE0MiIsIkZvbnRTaXplIjoxMSwiRm9udE5hbWUiOiJDYWxpYnJpIiwiSXNCb2xkIjp0cnVlLCJJc0l0YWxpYyI6ZmFsc2UsIklzVW5kZXJsaW5lZCI6ZmFsc2UsIlBhcmVudFN0eWxlIjpudWxsfSwiQXV0b1NpemUiOjAsIkZvcmVncm91bmQiOnsiJGlkIjoiMTQzIiwiQ29sb3IiOnsiJHJlZiI6IjcwIn19LCJNYXhXaWR0aCI6MjAwLjAsIk1heEhlaWdodCI6IkluZmluaXR5IiwiU21hcnRGb3JlZ3JvdW5kSXNBY3RpdmUiOmZhbHNlLCJIb3Jpem9udGFsQWxpZ25tZW50IjowLCJWZXJ0aWNhbEFsaWdubWVudCI6MCwiU21hcnRGb3JlZ3JvdW5kIjpudWxsLCJCYWNrZ3JvdW5kRmlsbFR5cGUiOjAsIk1hcmdpbiI6eyIkaWQiOiIxNDQiLCJUb3AiOjAsIkxlZnQiOjAsIlJpZ2h0IjowLCJCb3R0b20iOjB9LCJQYWRkaW5nIjp7IiRpZCI6IjE0NSIsIlRvcCI6MCwiTGVmdCI6MCwiUmlnaHQiOjAsIkJvdHRvbSI6MH0sIkJhY2tncm91bmQiOnsiJHJlZiI6IjczIn0sIklzVmlzaWJsZSI6dHJ1ZSwiV2lkdGgiOjAuMCwiSGVpZ2h0IjowLjAsIkJvcmRlclN0eWxlIjp7IiRpZCI6IjE0NiIsIkxpbmVDb2xvciI6bnVsbCwiTGluZVdlaWdodCI6MC4wLCJMaW5lVHlwZSI6MCwiUGFyZW50U3R5bGUiOm51bGx9LCJQYXJlbnRTdHlsZSI6bnVsbH0sIkRhdGVTdHlsZSI6eyIkaWQiOiIxNDciLCJGb250U2V0dGluZ3MiOnsiJGlkIjoiMTQ4IiwiRm9udFNpemUiOjEwLCJGb250TmFtZSI6IkNhbGlicmkiLCJJc0JvbGQiOmZhbHNlLCJJc0l0YWxpYyI6ZmFsc2UsIklzVW5kZXJsaW5lZCI6ZmFsc2UsIlBhcmVudFN0eWxlIjpudWxsfSwiQXV0b1NpemUiOjAsIkZvcmVncm91bmQiOnsiJGlkIjoiMTQ5IiwiQ29sb3IiOnsiJHJlZiI6Ijc3In19LCJNYXhXaWR0aCI6MjAwLjAsIk1heEhlaWdodCI6IkluZmluaXR5IiwiU21hcnRGb3JlZ3JvdW5kSXNBY3RpdmUiOmZhbHNlLCJIb3Jpem9udGFsQWxpZ25tZW50IjowLCJWZXJ0aWNhbEFsaWdubWVudCI6MCwiU21hcnRGb3JlZ3JvdW5kIjpudWxsLCJCYWNrZ3JvdW5kRmlsbFR5cGUiOjAsIk1hcmdpbiI6eyIkaWQiOiIxNTAiLCJUb3AiOjAsIkxlZnQiOjAsIlJpZ2h0IjowLCJCb3R0b20iOjB9LCJQYWRkaW5nIjp7IiRpZCI6IjE1MSIsIlRvcCI6MCwiTGVmdCI6MCwiUmlnaHQiOjAsIkJvdHRvbSI6MH0sIkJhY2tncm91bmQiOnsiJHJlZiI6IjgwIn0sIklzVmlzaWJsZSI6dHJ1ZSwiV2lkdGgiOjAuMCwiSGVpZ2h0IjowLjAsIkJvcmRlclN0eWxlIjp7IiRpZCI6IjE1MiIsIkxpbmVDb2xvciI6bnVsbCwiTGluZVdlaWdodCI6MC4wLCJMaW5lVHlwZSI6MCwiUGFyZW50U3R5bGUiOm51bGx9LCJQYXJlbnRTdHlsZSI6bnVsbH0sIkRhdGVGb3JtYXQiOnsiJGlkIjoiMTUzIiwiRm9ybWF0U3RyaW5nIjoiTS95eSIsIlNlcGFyYXRvciI6Ii8iLCJVc2VJbnRlcm5hdGlvbmFsRGF0ZUZvcm1hdCI6ZmFsc2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hZGQxNjk3My00YTZlLTRjYmEtODgxZC0zMjNhMWJjM2JhMDciLCJJbXBvcnRJZCI6bnVsbCwiVGl0bGUiOiJMUlRQIFByb2Nlc3MgS2ljayBPZmYhIiwiTm90ZSI6bnVsbCwiSHlwZXJsaW5rIjpudWxsLCJJc0NoYW5nZWQiOmZhbHNlLCJJc05ldyI6ZmFsc2V9LHsiJGlkIjoiMTU1IiwiRGF0ZSI6IjIwMjMtMDMtMDhUMDA6MDA6MDAiLCJTdHlsZSI6eyIkaWQiOiIxNTYiLCJTaGFwZSI6MiwiQ29ubmVjdG9yTWFyZ2luIjp7IiRyZWYiOiI1NCJ9LCJDb25uZWN0b3JTdHlsZSI6eyIkaWQiOiIxNTciLCJMaW5lQ29sb3IiOnsiJHJlZiI6IjU2In0sIkxpbmVXZWlnaHQiOjEuMCwiTGluZVR5cGUiOjAsIlBhcmVudFN0eWxlIjpudWxsfSwiSXNCZWxvd1RpbWViYW5kIjpmYWxzZSwiSGlkZURhdGUiOmZhbHNlLCJTaGFwZVNpemUiOjEsIlNwYWNpbmciOjIuMCwiUGFkZGluZyI6eyIkcmVmIjoiNTgifSwiU2hhcGVTdHlsZSI6eyIkaWQiOiIxNTgiLCJNYXJnaW4iOnsiJHJlZiI6IjYwIn0sIlBhZGRpbmciOnsiJHJlZiI6IjYxIn0sIkJhY2tncm91bmQiOnsiJGlkIjoiMTU5IiwiQ29sb3IiOnsiJGlkIjoiMTYwIiwiQSI6MjU1LCJSIjoyNiwiRyI6MTcwLCJCIjo2Nn19LCJJc1Zpc2libGUiOnRydWUsIldpZHRoIjoxOC4wLCJIZWlnaHQiOjIwLjAsIkJvcmRlclN0eWxlIjp7IiRpZCI6IjE2MSIsIkxpbmVDb2xvciI6eyIkcmVmIjoiNjUifSwiTGluZVdlaWdodCI6MC4wLCJMaW5lVHlwZSI6MCwiUGFyZW50U3R5bGUiOm51bGx9LCJQYXJlbnRTdHlsZSI6bnVsbH0sIlRpdGxlU3R5bGUiOnsiJGlkIjoiMTYyIiwiRm9udFNldHRpbmdzIjp7IiRpZCI6IjE2My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3IiwiTGluZUNvbG9yIjpudWxsLCJMaW5lV2VpZ2h0IjowLjAsIkxpbmVUeXBlIjowLCJQYXJlbnRTdHlsZSI6bnVsbH0sIlBhcmVudFN0eWxlIjpudWxsfSwiRGF0ZUZvcm1hdCI6eyIkaWQiOiIxNjgiLCJGb3JtYXRTdHJpbmciOiJNL3l5IiwiU2VwYXJhdG9yIjoiLyIsIlVzZUludGVybmF0aW9uYWxEYXRlRm9ybWF0IjpmYWxzZSwiRGF0ZUlzVmlzaWJsZSI6dHJ1ZSwiVGltZUlzVmlzaWJsZSI6ZmFsc2UsIkhvdXJEaWdpdHMiOjEsIkFtUG1EZXNpZ25hdG9yIjoyLCJUcmltMDBNaW51dGVzIjpmYWxzZSwiTGFzdEtub3duVmlzaWJpbGl0eVN0YXRlIjp7IiRpZCI6IjE2OSIsIkRhdGVQYXJ0SXNWaXNpYmxlIjp0cnVlLCJUaW1lUGFydElzVmlzaWJsZSI6ZmFsc2V9fSwiSXNWaXNpYmxlIjp0cnVlLCJQYXJlbnRTdHlsZSI6bnVsbH0sIkluZGV4Ijo5LCJQZXJjZW50YWdlQ29tcGxldGUiOm51bGwsIlBvc2l0aW9uIjp7IlJhdGlvIjowLjAsIklzQ3VzdG9tIjpmYWxzZX0sIkRhdGVGb3JtYXQiOnsiJHJlZiI6IjE2OCJ9LCJJZCI6ImRlNGI2ZmMyLTZlNGUtNGU5NS05ODgyLTk1ZGZmYTgxMzgwNyIsIkltcG9ydElkIjpudWxsLCJUaXRsZSI6IkFkb3B0aW9uIG9mIDIwMjMtMjA1MCBMUlRQIiwiTm90ZSI6bnVsbCwiSHlwZXJsaW5rIjpudWxsLCJJc0NoYW5nZWQiOmZhbHNlLCJJc05ldyI6ZmFsc2V9XSwiVGFza3MiOlt7IiRpZCI6IjE3MCIsIkdyb3VwTmFtZSI6bnVsbCwiU3RhcnREYXRlIjoiMjAyMS0wNC0xM1QwMDowMDowMFoiLCJFbmREYXRlIjoiMjAyMS0xMS0xOVQyMzo1OTowMFoiLCJQZXJjZW50YWdlQ29tcGxldGUiOm51bGwsIlN0eWxlIjp7IiRpZCI6IjE3MSIsIlNoYXBlIjowLCJTaGFwZVRoaWNrbmVzcyI6MSwiRHVyYXRpb25Gb3JtYXQiOjAsIkluY2x1ZGVOb25Xb3JraW5nRGF5c0luRHVyYXRpb24iOmZhbHNlLCJQZXJjZW50YWdlQ29tcGxldGVTdHlsZSI6eyIkaWQiOiIxNzIiLCJGb250U2V0dGluZ3MiOnsiJGlkIjoiMTcz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xNzQiLCJMaW5lQ29sb3IiOm51bGwsIkxpbmVXZWlnaHQiOjAuMCwiTGluZVR5cGUiOjAsIlBhcmVudFN0eWxlIjpudWxsfSwiUGFyZW50U3R5bGUiOm51bGx9LCJEdXJhdGlvblN0eWxlIjp7IiRpZCI6IjE3NSIsIkZvbnRTZXR0aW5ncyI6eyIkaWQiOiIxNzY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E3NyIsIkxpbmVDb2xvciI6bnVsbCwiTGluZVdlaWdodCI6MC4wLCJMaW5lVHlwZSI6MCwiUGFyZW50U3R5bGUiOm51bGx9LCJQYXJlbnRTdHlsZSI6bnVsbH0sIkhvcml6b250YWxDb25uZWN0b3JTdHlsZSI6eyIkaWQiOiIxNzgiLCJMaW5lQ29sb3IiOnsiJHJlZiI6Ijk4In0sIkxpbmVXZWlnaHQiOjEuMCwiTGluZVR5cGUiOjAsIlBhcmVudFN0eWxlIjpudWxsfSwiVmVydGljYWxDb25uZWN0b3JTdHlsZSI6eyIkaWQiOiIxNzk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gwIiwiTWFyZ2luIjp7IiRyZWYiOiIxMDQifSwiUGFkZGluZyI6eyIkcmVmIjoiMTA1In0sIkJhY2tncm91bmQiOnsiJGlkIjoiMTgxIiwiQ29sb3IiOnsiJGlkIjoiMTgyIiwiQSI6MjU1LCJSIjo0MSwiRyI6MTcxLCJCIjoyMjZ9fSwiSXNWaXNpYmxlIjp0cnVlLCJXaWR0aCI6MC4wLCJIZWlnaHQiOjE2LjAsIkJvcmRlclN0eWxlIjp7IiRpZCI6IjE4MyIsIkxpbmVDb2xvciI6eyIkcmVmIjoiMTA5In0sIkxpbmVXZWlnaHQiOjAuMCwiTGluZVR5cGUiOjAsIlBhcmVudFN0eWxlIjpudWxsfSwiUGFyZW50U3R5bGUiOm51bGx9LCJUaXRsZVN0eWxlIjp7IiRpZCI6IjE4NCIsIkZvbnRTZXR0aW5ncyI6eyIkaWQiOiIxODU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E4NiIsIkxpbmVDb2xvciI6bnVsbCwiTGluZVdlaWdodCI6MC4wLCJMaW5lVHlwZSI6MCwiUGFyZW50U3R5bGUiOm51bGx9LCJQYXJlbnRTdHlsZSI6bnVsbH0sIkRhdGVTdHlsZSI6eyIkaWQiOiIxODciLCJGb250U2V0dGluZ3MiOnsiJGlkIjoiMTg4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Tg5IiwiTGluZUNvbG9yIjpudWxsLCJMaW5lV2VpZ2h0IjowLjAsIkxpbmVUeXBlIjowLCJQYXJlbnRTdHlsZSI6bnVsbH0sIlBhcmVudFN0eWxlIjpudWxsfSwiRGF0ZUZvcm1hdCI6eyIkaWQiOiIxOTA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TkwIn0sIklkIjoiZmE3NTBkNTMtMGJmMy00YWM5LTg0Y2YtNDg4YzQ1NWZhZTA0IiwiSW1wb3J0SWQiOm51bGwsIlRpdGxlIjoiTXVuaWNpcGFsIExpc3RlbmluZyBUb3VyIiwiTm90ZSI6bnVsbCwiSHlwZXJsaW5rIjpudWxsLCJJc0NoYW5nZWQiOmZhbHNlLCJJc05ldyI6ZmFsc2V9LHsiJGlkIjoiMTkxIiwiR3JvdXBOYW1lIjpudWxsLCJTdGFydERhdGUiOiIyMDIxLTA0LTEzVDAwOjAwOjAwWiIsIkVuZERhdGUiOiIyMDIxLTExLTE5VDIzOjU5OjAwWiIsIlBlcmNlbnRhZ2VDb21wbGV0ZSI6bnVsbCwiU3R5bGUiOnsiJGlkIjoiMTkyIiwiU2hhcGUiOjAsIlNoYXBlVGhpY2tuZXNzIjoxLCJEdXJhdGlvbkZvcm1hdCI6MCwiSW5jbHVkZU5vbldvcmtpbmdEYXlzSW5EdXJhdGlvbiI6ZmFsc2UsIlBlcmNlbnRhZ2VDb21wbGV0ZVN0eWxlIjp7IiRpZCI6IjE5MyIsIkZvbnRTZXR0aW5ncyI6eyIkaWQiOiIxOTQ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E5NSIsIkxpbmVDb2xvciI6bnVsbCwiTGluZVdlaWdodCI6MC4wLCJMaW5lVHlwZSI6MCwiUGFyZW50U3R5bGUiOm51bGx9LCJQYXJlbnRTdHlsZSI6bnVsbH0sIkR1cmF0aW9uU3R5bGUiOnsiJGlkIjoiMTk2IiwiRm9udFNldHRpbmdzIjp7IiRpZCI6IjE5Ny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Tk4IiwiTGluZUNvbG9yIjpudWxsLCJMaW5lV2VpZ2h0IjowLjAsIkxpbmVUeXBlIjowLCJQYXJlbnRTdHlsZSI6bnVsbH0sIlBhcmVudFN0eWxlIjpudWxsfSwiSG9yaXpvbnRhbENvbm5lY3RvclN0eWxlIjp7IiRpZCI6IjE5OSIsIkxpbmVDb2xvciI6eyIkcmVmIjoiOTgifSwiTGluZVdlaWdodCI6MS4wLCJMaW5lVHlwZSI6MCwiUGFyZW50U3R5bGUiOm51bGx9LCJWZXJ0aWNhbENvbm5lY3RvclN0eWxlIjp7IiRpZCI6IjIwMC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DEiLCJNYXJnaW4iOnsiJHJlZiI6IjEwNCJ9LCJQYWRkaW5nIjp7IiRyZWYiOiIxMDUifSwiQmFja2dyb3VuZCI6eyIkaWQiOiIyMDIiLCJDb2xvciI6eyIkaWQiOiIyMDMiLCJBIjoyNTUsIlIiOjQxLCJHIjoxNzEsIkIiOjIyNn19LCJJc1Zpc2libGUiOnRydWUsIldpZHRoIjowLjAsIkhlaWdodCI6MTYuMCwiQm9yZGVyU3R5bGUiOnsiJGlkIjoiMjA0IiwiTGluZUNvbG9yIjp7IiRyZWYiOiIxMDkifSwiTGluZVdlaWdodCI6MC4wLCJMaW5lVHlwZSI6MCwiUGFyZW50U3R5bGUiOm51bGx9LCJQYXJlbnRTdHlsZSI6bnVsbH0sIlRpdGxlU3R5bGUiOnsiJGlkIjoiMjA1IiwiRm9udFNldHRpbmdzIjp7IiRpZCI6IjIwNi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jA3IiwiTGluZUNvbG9yIjpudWxsLCJMaW5lV2VpZ2h0IjowLjAsIkxpbmVUeXBlIjowLCJQYXJlbnRTdHlsZSI6bnVsbH0sIlBhcmVudFN0eWxlIjpudWxsfSwiRGF0ZVN0eWxlIjp7IiRpZCI6IjIwOCIsIkZvbnRTZXR0aW5ncyI6eyIkaWQiOiIyMDk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yMTAiLCJMaW5lQ29sb3IiOm51bGwsIkxpbmVXZWlnaHQiOjAuMCwiTGluZVR5cGUiOjAsIlBhcmVudFN0eWxlIjpudWxsfSwiUGFyZW50U3R5bGUiOm51bGx9LCJEYXRlRm9ybWF0Ijp7IiRpZCI6IjIxMSIsIkZvcm1hdFN0cmluZyI6Ik0v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sIlNtYXJ0RHVyYXRpb25BY3RpdmF0ZWQiOmZhbHNlLCJEYXRlRm9ybWF0Ijp7IiRyZWYiOiIyMTEifSwiSWQiOiI5NzE1MzliZS02NWM2LTRlMDUtYjZkYi1hNjEwY2Q1ZWY4ZjMiLCJJbXBvcnRJZCI6bnVsbCwiVGl0bGUiOiJEYXRhIENvbGxlY3Rpb24gJiBBbmFseXNpcyIsIk5vdGUiOm51bGwsIkh5cGVybGluayI6bnVsbCwiSXNDaGFuZ2VkIjpmYWxzZSwiSXNOZXciOmZhbHNlfSx7IiRpZCI6IjIxMiIsIkdyb3VwTmFtZSI6bnVsbCwiU3RhcnREYXRlIjoiMjAyMS0xMS0xNVQwMDowMDowMFoiLCJFbmREYXRlIjoiMjAyMi0wMi0yNVQyMzo1OTowMFoiLCJQZXJjZW50YWdlQ29tcGxldGUiOm51bGwsIlN0eWxlIjp7IiRpZCI6IjIxMyIsIlNoYXBlIjowLCJTaGFwZVRoaWNrbmVzcyI6MSwiRHVyYXRpb25Gb3JtYXQiOjAsIkluY2x1ZGVOb25Xb3JraW5nRGF5c0luRHVyYXRpb24iOmZhbHNlLCJQZXJjZW50YWdlQ29tcGxldGVTdHlsZSI6eyIkaWQiOiIyMTQiLCJGb250U2V0dGluZ3MiOnsiJGlkIjoiMjE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MTYiLCJMaW5lQ29sb3IiOm51bGwsIkxpbmVXZWlnaHQiOjAuMCwiTGluZVR5cGUiOjAsIlBhcmVudFN0eWxlIjpudWxsfSwiUGFyZW50U3R5bGUiOm51bGx9LCJEdXJhdGlvblN0eWxlIjp7IiRpZCI6IjIxNyIsIkZvbnRTZXR0aW5ncyI6eyIkaWQiOiIyMT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xOSIsIkxpbmVDb2xvciI6bnVsbCwiTGluZVdlaWdodCI6MC4wLCJMaW5lVHlwZSI6MCwiUGFyZW50U3R5bGUiOm51bGx9LCJQYXJlbnRTdHlsZSI6bnVsbH0sIkhvcml6b250YWxDb25uZWN0b3JTdHlsZSI6eyIkaWQiOiIyMjAiLCJMaW5lQ29sb3IiOnsiJHJlZiI6Ijk4In0sIkxpbmVXZWlnaHQiOjEuMCwiTGluZVR5cGUiOjAsIlBhcmVudFN0eWxlIjpudWxsfSwiVmVydGljYWxDb25uZWN0b3JTdHlsZSI6eyIkaWQiOiIyMjE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IyIiwiTWFyZ2luIjp7IiRyZWYiOiIxMDQifSwiUGFkZGluZyI6eyIkcmVmIjoiMTA1In0sIkJhY2tncm91bmQiOnsiJGlkIjoiMjIzIiwiQ29sb3IiOnsiJGlkIjoiMjI0IiwiQSI6MjU1LCJSIjo0MSwiRyI6MTcxLCJCIjoyMjZ9fSwiSXNWaXNpYmxlIjp0cnVlLCJXaWR0aCI6MC4wLCJIZWlnaHQiOjE2LjAsIkJvcmRlclN0eWxlIjp7IiRpZCI6IjIyNSIsIkxpbmVDb2xvciI6eyIkcmVmIjoiMTA5In0sIkxpbmVXZWlnaHQiOjAuMCwiTGluZVR5cGUiOjAsIlBhcmVudFN0eWxlIjpudWxsfSwiUGFyZW50U3R5bGUiOm51bGx9LCJUaXRsZVN0eWxlIjp7IiRpZCI6IjIyNiIsIkZvbnRTZXR0aW5ncyI6eyIkaWQiOiIyMj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yOCIsIkxpbmVDb2xvciI6bnVsbCwiTGluZVdlaWdodCI6MC4wLCJMaW5lVHlwZSI6MCwiUGFyZW50U3R5bGUiOm51bGx9LCJQYXJlbnRTdHlsZSI6bnVsbH0sIkRhdGVTdHlsZSI6eyIkaWQiOiIyMjkiLCJGb250U2V0dGluZ3MiOnsiJGlkIjoiMjM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MxIiwiTGluZUNvbG9yIjpudWxsLCJMaW5lV2VpZ2h0IjowLjAsIkxpbmVUeXBlIjowLCJQYXJlbnRTdHlsZSI6bnVsbH0sIlBhcmVudFN0eWxlIjpudWxsfSwiRGF0ZUZvcm1hdCI6eyIkcmVmIjoiMjExIn0sIklzVmlzaWJsZSI6dHJ1ZSwiUGFyZW50U3R5bGUiOm51bGx9LCJJbmRleCI6NCwiU21hcnREdXJhdGlvbkFjdGl2YXRlZCI6ZmFsc2UsIkRhdGVGb3JtYXQiOnsiJHJlZiI6IjIxMSJ9LCJJZCI6ImVmOThhNTM2LTlhZGEtNDAxMC1hMGMzLWU4ZGRjNDY5NWYzYiIsIkltcG9ydElkIjpudWxsLCJUaXRsZSI6IlByZWxpbWluYXJ5IEdvYWxzIERldmVsb3BtZW50IiwiTm90ZSI6bnVsbCwiSHlwZXJsaW5rIjpudWxsLCJJc0NoYW5nZWQiOmZhbHNlLCJJc05ldyI6ZmFsc2V9LHsiJGlkIjoiMjMyIiwiR3JvdXBOYW1lIjpudWxsLCJTdGFydERhdGUiOiIyMDIyLTAxLTAzVDAwOjAwOjAwWiIsIkVuZERhdGUiOiIyMDIyLTA0LTAyVDIzOjU5OjAwWiIsIlBlcmNlbnRhZ2VDb21wbGV0ZSI6bnVsbCwiU3R5bGUiOnsiJGlkIjoiMjMzIiwiU2hhcGUiOjAsIlNoYXBlVGhpY2tuZXNzIjoxLCJEdXJhdGlvbkZvcm1hdCI6MCwiSW5jbHVkZU5vbldvcmtpbmdEYXlzSW5EdXJhdGlvbiI6ZmFsc2UsIlBlcmNlbnRhZ2VDb21wbGV0ZVN0eWxlIjp7IiRpZCI6IjIzNCIsIkZvbnRTZXR0aW5ncyI6eyIkaWQiOiIyMz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zNiIsIkxpbmVDb2xvciI6bnVsbCwiTGluZVdlaWdodCI6MC4wLCJMaW5lVHlwZSI6MCwiUGFyZW50U3R5bGUiOm51bGx9LCJQYXJlbnRTdHlsZSI6bnVsbH0sIkR1cmF0aW9uU3R5bGUiOnsiJGlkIjoiMjM3IiwiRm9udFNldHRpbmdzIjp7IiRpZCI6IjIz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M5IiwiTGluZUNvbG9yIjpudWxsLCJMaW5lV2VpZ2h0IjowLjAsIkxpbmVUeXBlIjowLCJQYXJlbnRTdHlsZSI6bnVsbH0sIlBhcmVudFN0eWxlIjpudWxsfSwiSG9yaXpvbnRhbENvbm5lY3RvclN0eWxlIjp7IiRpZCI6IjI0MCIsIkxpbmVDb2xvciI6eyIkcmVmIjoiOTgifSwiTGluZVdlaWdodCI6MS4wLCJMaW5lVHlwZSI6MCwiUGFyZW50U3R5bGUiOm51bGx9LCJWZXJ0aWNhbENvbm5lY3RvclN0eWxlIjp7IiRpZCI6IjI0MSIsIkxpbmVDb2xvciI6eyIkcmVmIjoiMTAx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DIiLCJNYXJnaW4iOnsiJHJlZiI6IjEwNCJ9LCJQYWRkaW5nIjp7IiRyZWYiOiIxMDUifSwiQmFja2dyb3VuZCI6eyIkaWQiOiIyNDMiLCJDb2xvciI6eyIkaWQiOiIyNDQiLCJBIjoyNTUsIlIiOjQxLCJHIjoxNzEsIkIiOjIyNn19LCJJc1Zpc2libGUiOnRydWUsIldpZHRoIjowLjAsIkhlaWdodCI6MTYuMCwiQm9yZGVyU3R5bGUiOnsiJGlkIjoiMjQ1IiwiTGluZUNvbG9yIjp7IiRyZWYiOiIxMDkifSwiTGluZVdlaWdodCI6MC4wLCJMaW5lVHlwZSI6MCwiUGFyZW50U3R5bGUiOm51bGx9LCJQYXJlbnRTdHlsZSI6bnVsbH0sIlRpdGxlU3R5bGUiOnsiJGlkIjoiMjQ2IiwiRm9udFNldHRpbmdzIjp7IiRpZCI6IjI0Ny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jQ4IiwiTGluZUNvbG9yIjpudWxsLCJMaW5lV2VpZ2h0IjowLjAsIkxpbmVUeXBlIjowLCJQYXJlbnRTdHlsZSI6bnVsbH0sIlBhcmVudFN0eWxlIjpudWxsfSwiRGF0ZVN0eWxlIjp7IiRpZCI6IjI0OSIsIkZvbnRTZXR0aW5ncyI6eyIkaWQiOiIyNT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yNTEiLCJMaW5lQ29sb3IiOm51bGwsIkxpbmVXZWlnaHQiOjAuMCwiTGluZVR5cGUiOjAsIlBhcmVudFN0eWxlIjpudWxsfSwiUGFyZW50U3R5bGUiOm51bGx9LCJEYXRlRm9ybWF0Ijp7IiRyZWYiOiIyMTEifSwiSXNWaXNpYmxlIjp0cnVlLCJQYXJlbnRTdHlsZSI6bnVsbH0sIkluZGV4Ijo1LCJTbWFydER1cmF0aW9uQWN0aXZhdGVkIjpmYWxzZSwiRGF0ZUZvcm1hdCI6eyIkcmVmIjoiMjExIn0sIklkIjoiMGNlYzY4NGItYmQ3YS00N2RlLTk0Y2ItZTgyM2VlNmNhY2NiIiwiSW1wb3J0SWQiOm51bGwsIlRpdGxlIjoiUGhhc2UgSSBDb21tdW5pdHkgRW5nYWdlbWVudCIsIk5vdGUiOm51bGwsIkh5cGVybGluayI6bnVsbCwiSXNDaGFuZ2VkIjpmYWxzZSwiSXNOZXciOmZhbHNlfSx7IiRpZCI6IjI1MiIsIkdyb3VwTmFtZSI6bnVsbCwiU3RhcnREYXRlIjoiMjAyMi0wNC0wNFQwMDowMDowMFoiLCJFbmREYXRlIjoiMjAyMi0wOC0wMVQyMzo1OTowMFoiLCJQZXJjZW50YWdlQ29tcGxldGUiOm51bGwsIlN0eWxlIjp7IiRpZCI6IjI1MyIsIlNoYXBlIjowLCJTaGFwZVRoaWNrbmVzcyI6MSwiRHVyYXRpb25Gb3JtYXQiOjAsIkluY2x1ZGVOb25Xb3JraW5nRGF5c0luRHVyYXRpb24iOmZhbHNlLCJQZXJjZW50YWdlQ29tcGxldGVTdHlsZSI6eyIkaWQiOiIyNTQiLCJGb250U2V0dGluZ3MiOnsiJGlkIjoiMjU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TYiLCJMaW5lQ29sb3IiOm51bGwsIkxpbmVXZWlnaHQiOjAuMCwiTGluZVR5cGUiOjAsIlBhcmVudFN0eWxlIjpudWxsfSwiUGFyZW50U3R5bGUiOm51bGx9LCJEdXJhdGlvblN0eWxlIjp7IiRpZCI6IjI1NyIsIkZvbnRTZXR0aW5ncyI6eyIkaWQiOiIyNT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1OSIsIkxpbmVDb2xvciI6bnVsbCwiTGluZVdlaWdodCI6MC4wLCJMaW5lVHlwZSI6MCwiUGFyZW50U3R5bGUiOm51bGx9LCJQYXJlbnRTdHlsZSI6bnVsbH0sIkhvcml6b250YWxDb25uZWN0b3JTdHlsZSI6eyIkaWQiOiIyNjAiLCJMaW5lQ29sb3IiOnsiJHJlZiI6Ijk4In0sIkxpbmVXZWlnaHQiOjEuMCwiTGluZVR5cGUiOjAsIlBhcmVudFN0eWxlIjpudWxsfSwiVmVydGljYWxDb25uZWN0b3JTdHlsZSI6eyIkaWQiOiIyNjE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jYyIiwiTWFyZ2luIjp7IiRyZWYiOiIxMDQifSwiUGFkZGluZyI6eyIkcmVmIjoiMTA1In0sIkJhY2tncm91bmQiOnsiJGlkIjoiMjYzIiwiQ29sb3IiOnsiJGlkIjoiMjY0IiwiQSI6MjU1LCJSIjo0MSwiRyI6MTcxLCJCIjoyMjZ9fSwiSXNWaXNpYmxlIjp0cnVlLCJXaWR0aCI6MC4wLCJIZWlnaHQiOjE2LjAsIkJvcmRlclN0eWxlIjp7IiRpZCI6IjI2NSIsIkxpbmVDb2xvciI6eyIkcmVmIjoiMTA5In0sIkxpbmVXZWlnaHQiOjAuMCwiTGluZVR5cGUiOjAsIlBhcmVudFN0eWxlIjpudWxsfSwiUGFyZW50U3R5bGUiOm51bGx9LCJUaXRsZVN0eWxlIjp7IiRpZCI6IjI2NiIsIkZvbnRTZXR0aW5ncyI6eyIkaWQiOiIyNj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2OCIsIkxpbmVDb2xvciI6bnVsbCwiTGluZVdlaWdodCI6MC4wLCJMaW5lVHlwZSI6MCwiUGFyZW50U3R5bGUiOm51bGx9LCJQYXJlbnRTdHlsZSI6bnVsbH0sIkRhdGVTdHlsZSI6eyIkaWQiOiIyNjkiLCJGb250U2V0dGluZ3MiOnsiJGlkIjoiMjc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cxIiwiTGluZUNvbG9yIjpudWxsLCJMaW5lV2VpZ2h0IjowLjAsIkxpbmVUeXBlIjowLCJQYXJlbnRTdHlsZSI6bnVsbH0sIlBhcmVudFN0eWxlIjpudWxsfSwiRGF0ZUZvcm1hdCI6eyIkcmVmIjoiMjExIn0sIklzVmlzaWJsZSI6dHJ1ZSwiUGFyZW50U3R5bGUiOm51bGx9LCJJbmRleCI6NiwiU21hcnREdXJhdGlvbkFjdGl2YXRlZCI6ZmFsc2UsIkRhdGVGb3JtYXQiOnsiJHJlZiI6IjIxMSJ9LCJJZCI6ImRlM2EyNDdjLWY2NWUtNDQ0Ni05MDg4LWNkY2UxMDNkM2ZlZiIsIkltcG9ydElkIjpudWxsLCJUaXRsZSI6IkRyYWZ0IFNjZW5hcmlvcyAmIFBsYW4iLCJOb3RlIjpudWxsLCJIeXBlcmxpbmsiOm51bGwsIklzQ2hhbmdlZCI6ZmFsc2UsIklzTmV3IjpmYWxzZX0seyIkaWQiOiIyNzIiLCJHcm91cE5hbWUiOm51bGwsIlN0YXJ0RGF0ZSI6IjIwMjItMDgtMDFUMDA6MDA6MDBaIiwiRW5kRGF0ZSI6IjIwMjItMTAtMjlUMjM6NTk6MDBaIiwiUGVyY2VudGFnZUNvbXBsZXRlIjpudWxsLCJTdHlsZSI6eyIkaWQiOiIyNzMiLCJTaGFwZSI6MCwiU2hhcGVUaGlja25lc3MiOjEsIkR1cmF0aW9uRm9ybWF0IjowLCJJbmNsdWRlTm9uV29ya2luZ0RheXNJbkR1cmF0aW9uIjpmYWxzZSwiUGVyY2VudGFnZUNvbXBsZXRlU3R5bGUiOnsiJGlkIjoiMjc0IiwiRm9udFNldHRpbmdzIjp7IiRpZCI6IjI3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jc2IiwiTGluZUNvbG9yIjpudWxsLCJMaW5lV2VpZ2h0IjowLjAsIkxpbmVUeXBlIjowLCJQYXJlbnRTdHlsZSI6bnVsbH0sIlBhcmVudFN0eWxlIjpudWxsfSwiRHVyYXRpb25TdHlsZSI6eyIkaWQiOiIyNzciLCJGb250U2V0dGluZ3MiOnsiJGlkIjoiMjc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yNzkiLCJMaW5lQ29sb3IiOm51bGwsIkxpbmVXZWlnaHQiOjAuMCwiTGluZVR5cGUiOjAsIlBhcmVudFN0eWxlIjpudWxsfSwiUGFyZW50U3R5bGUiOm51bGx9LCJIb3Jpem9udGFsQ29ubmVjdG9yU3R5bGUiOnsiJGlkIjoiMjgwIiwiTGluZUNvbG9yIjp7IiRyZWYiOiI5OCJ9LCJMaW5lV2VpZ2h0IjoxLjAsIkxpbmVUeXBlIjowLCJQYXJlbnRTdHlsZSI6bnVsbH0sIlZlcnRpY2FsQ29ubmVjdG9yU3R5bGUiOnsiJGlkIjoiMjgxIiwiTGluZUNvbG9yIjp7IiRyZWYiOiIxMDEi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4MiIsIk1hcmdpbiI6eyIkcmVmIjoiMTA0In0sIlBhZGRpbmciOnsiJHJlZiI6IjEwNSJ9LCJCYWNrZ3JvdW5kIjp7IiRpZCI6IjI4MyIsIkNvbG9yIjp7IiRpZCI6IjI4NCIsIkEiOjI1NSwiUiI6NDEsIkciOjE3MSwiQiI6MjI2fX0sIklzVmlzaWJsZSI6dHJ1ZSwiV2lkdGgiOjAuMCwiSGVpZ2h0IjoxNi4wLCJCb3JkZXJTdHlsZSI6eyIkaWQiOiIyODUiLCJMaW5lQ29sb3IiOnsiJHJlZiI6IjEwOSJ9LCJMaW5lV2VpZ2h0IjowLjAsIkxpbmVUeXBlIjowLCJQYXJlbnRTdHlsZSI6bnVsbH0sIlBhcmVudFN0eWxlIjpudWxsfSwiVGl0bGVTdHlsZSI6eyIkaWQiOiIyODYiLCJGb250U2V0dGluZ3MiOnsiJGlkIjoiMjg3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ODgiLCJMaW5lQ29sb3IiOm51bGwsIkxpbmVXZWlnaHQiOjAuMCwiTGluZVR5cGUiOjAsIlBhcmVudFN0eWxlIjpudWxsfSwiUGFyZW50U3R5bGUiOm51bGx9LCJEYXRlU3R5bGUiOnsiJGlkIjoiMjg5IiwiRm9udFNldHRpbmdzIjp7IiRpZCI6IjI5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5MSIsIkxpbmVDb2xvciI6bnVsbCwiTGluZVdlaWdodCI6MC4wLCJMaW5lVHlwZSI6MCwiUGFyZW50U3R5bGUiOm51bGx9LCJQYXJlbnRTdHlsZSI6bnVsbH0sIkRhdGVGb3JtYXQiOnsiJHJlZiI6IjIxMSJ9LCJJc1Zpc2libGUiOnRydWUsIlBhcmVudFN0eWxlIjpudWxsfSwiSW5kZXgiOjcsIlNtYXJ0RHVyYXRpb25BY3RpdmF0ZWQiOmZhbHNlLCJEYXRlRm9ybWF0Ijp7IiRyZWYiOiIyMTEifSwiSWQiOiI1YTFkNTg5Yi03OGJlLTQ5NzUtYWFkZS1mN2E5M2JjMmIxYjAiLCJJbXBvcnRJZCI6bnVsbCwiVGl0bGUiOiJQaGFzZSBJSSBDb21tdW5pdHkgRW5nYWdlbWVudCIsIk5vdGUiOm51bGwsIkh5cGVybGluayI6bnVsbCwiSXNDaGFuZ2VkIjpmYWxzZSwiSXNOZXciOmZhbHNlfSx7IiRpZCI6IjI5MiIsIkdyb3VwTmFtZSI6bnVsbCwiU3RhcnREYXRlIjoiMjAyMi0xMC0zMVQwMDowMDowMFoiLCJFbmREYXRlIjoiMjAyMy0wMi0yN1QyMzo1OTowMFoiLCJQZXJjZW50YWdlQ29tcGxldGUiOm51bGwsIlN0eWxlIjp7IiRpZCI6IjI5MyIsIlNoYXBlIjowLCJTaGFwZVRoaWNrbmVzcyI6MSwiRHVyYXRpb25Gb3JtYXQiOjAsIkluY2x1ZGVOb25Xb3JraW5nRGF5c0luRHVyYXRpb24iOmZhbHNlLCJQZXJjZW50YWdlQ29tcGxldGVTdHlsZSI6eyIkaWQiOiIyOTQiLCJGb250U2V0dGluZ3MiOnsiJGlkIjoiMjk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OTYiLCJMaW5lQ29sb3IiOm51bGwsIkxpbmVXZWlnaHQiOjAuMCwiTGluZVR5cGUiOjAsIlBhcmVudFN0eWxlIjpudWxsfSwiUGFyZW50U3R5bGUiOm51bGx9LCJEdXJhdGlvblN0eWxlIjp7IiRpZCI6IjI5NyIsIkZvbnRTZXR0aW5ncyI6eyIkaWQiOiIyOT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5OSIsIkxpbmVDb2xvciI6bnVsbCwiTGluZVdlaWdodCI6MC4wLCJMaW5lVHlwZSI6MCwiUGFyZW50U3R5bGUiOm51bGx9LCJQYXJlbnRTdHlsZSI6bnVsbH0sIkhvcml6b250YWxDb25uZWN0b3JTdHlsZSI6eyIkaWQiOiIzMDAiLCJMaW5lQ29sb3IiOnsiJHJlZiI6Ijk4In0sIkxpbmVXZWlnaHQiOjEuMCwiTGluZVR5cGUiOjAsIlBhcmVudFN0eWxlIjpudWxsfSwiVmVydGljYWxDb25uZWN0b3JTdHlsZSI6eyIkaWQiOiIzMDEiLCJMaW5lQ29sb3IiOnsiJHJlZiI6IjEwMSJ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zAyIiwiTWFyZ2luIjp7IiRyZWYiOiIxMDQifSwiUGFkZGluZyI6eyIkcmVmIjoiMTA1In0sIkJhY2tncm91bmQiOnsiJGlkIjoiMzAzIiwiQ29sb3IiOnsiJGlkIjoiMzA0IiwiQSI6MjU1LCJSIjo0MSwiRyI6MTcxLCJCIjoyMjZ9fSwiSXNWaXNpYmxlIjp0cnVlLCJXaWR0aCI6MC4wLCJIZWlnaHQiOjE2LjAsIkJvcmRlclN0eWxlIjp7IiRpZCI6IjMwNSIsIkxpbmVDb2xvciI6eyIkcmVmIjoiMTA5In0sIkxpbmVXZWlnaHQiOjAuMCwiTGluZVR5cGUiOjAsIlBhcmVudFN0eWxlIjpudWxsfSwiUGFyZW50U3R5bGUiOm51bGx9LCJUaXRsZVN0eWxlIjp7IiRpZCI6IjMwNiIsIkZvbnRTZXR0aW5ncyI6eyIkaWQiOiIzMD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MwOCIsIkxpbmVDb2xvciI6bnVsbCwiTGluZVdlaWdodCI6MC4wLCJMaW5lVHlwZSI6MCwiUGFyZW50U3R5bGUiOm51bGx9LCJQYXJlbnRTdHlsZSI6bnVsbH0sIkRhdGVTdHlsZSI6eyIkaWQiOiIzMDkiLCJGb250U2V0dGluZ3MiOnsiJGlkIjoiMzE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zExIiwiTGluZUNvbG9yIjpudWxsLCJMaW5lV2VpZ2h0IjowLjAsIkxpbmVUeXBlIjowLCJQYXJlbnRTdHlsZSI6bnVsbH0sIlBhcmVudFN0eWxlIjpudWxsfSwiRGF0ZUZvcm1hdCI6eyIkcmVmIjoiMjExIn0sIklzVmlzaWJsZSI6dHJ1ZSwiUGFyZW50U3R5bGUiOm51bGx9LCJJbmRleCI6OCwiU21hcnREdXJhdGlvbkFjdGl2YXRlZCI6ZmFsc2UsIkRhdGVGb3JtYXQiOnsiJHJlZiI6IjIxMSJ9LCJJZCI6ImY2NTcwNTJiLTRmMjAtNDU4OC1iNzk4LWRhNDFmMjAwMzU0NyIsIkltcG9ydElkIjpudWxsLCJUaXRsZSI6IkZpbmFsaXplIFNjZW5hcmlvcyAmIFBsYW4iLCJOb3RlIjpudWxsLCJIeXBlcmxpbmsiOm51bGwsIklzQ2hhbmdlZCI6ZmFsc2UsIklzTmV3IjpmYWxzZX1dLCJNc1Byb2plY3RJdGVtc1RyZWUiOnsiJGlkIjoiMzEyIiwiUm9vdCI6eyJJbXBvcnRJZCI6bnVsbCwiSXNJbXBvcnRlZCI6ZmFsc2UsIkNoaWxkcmVuIjpbXX19LCJNZXRhZGF0YSI6eyIkaWQiOiIzMTMiLCJSZWNlbnRDb2xvcnNDb2xsZWN0aW9uIjoiW1wiI0ZGNzM3MzczXCIsXCIjRkZFQTE2MUVcIixcIiNGRjFBQUE0MlwiLFwiI0ZGMjlBQkUyXCIsXCIjRkY4RTY0QUVcIixcIiNGRjAwMDAwMFwiXSJ9LCJTZXR0aW5ncyI6eyIkaWQiOiIzMTQiLCJJbXBhT3B0aW9ucyI6eyIkaWQiOiIzMTU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xNiIsIlVzZVRpbWUiOmZhbHNlLCJXb3JrRGF5U3RhcnQiOiIwMDowMDowMCIsIldvcmtEYXlFbmQiOiIyMzo1OTowMCJ9LCJMYXN0VXNlZFRlbXBsYXRlSWQiOiJjMTFmNmY0OS03ZGI4LTQ1ZmQtYmEzMi1iZmNhZWE0OTJmMzkifQ=="/>
  <p:tag name="__MASTER" val="__part_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White Background with Turquoise Logo in Lower Right Cor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 Background with Turquoise Logo in Lower Right Corner.potx" id="{043C76CF-9A0F-404E-A96A-67037DDC7EE7}" vid="{7D973BCD-07A7-4AD9-A77C-08A65D11AF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065351-0d3e-4c85-a464-948b946a846b">
      <UserInfo>
        <DisplayName>Beim, Alexander (Strategic Planner III)</DisplayName>
        <AccountId>10</AccountId>
        <AccountType/>
      </UserInfo>
      <UserInfo>
        <DisplayName>Kinkead, Kayla (Strategic Planner II)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A0C767D2EB80418E2E85B0D988957B" ma:contentTypeVersion="4" ma:contentTypeDescription="Create a new document." ma:contentTypeScope="" ma:versionID="7a959b13b72f1f24ba07bb75d1d98226">
  <xsd:schema xmlns:xsd="http://www.w3.org/2001/XMLSchema" xmlns:xs="http://www.w3.org/2001/XMLSchema" xmlns:p="http://schemas.microsoft.com/office/2006/metadata/properties" xmlns:ns2="8576bf07-d835-4e04-81c6-a8bee322c602" xmlns:ns3="f0065351-0d3e-4c85-a464-948b946a846b" targetNamespace="http://schemas.microsoft.com/office/2006/metadata/properties" ma:root="true" ma:fieldsID="b74d66048b516e5fff5cd6e2199ef599" ns2:_="" ns3:_="">
    <xsd:import namespace="8576bf07-d835-4e04-81c6-a8bee322c602"/>
    <xsd:import namespace="f0065351-0d3e-4c85-a464-948b946a8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6bf07-d835-4e04-81c6-a8bee322c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65351-0d3e-4c85-a464-948b946a8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2B144-354C-447E-B223-92D92CE4C2E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0065351-0d3e-4c85-a464-948b946a846b"/>
    <ds:schemaRef ds:uri="http://purl.org/dc/terms/"/>
    <ds:schemaRef ds:uri="8576bf07-d835-4e04-81c6-a8bee322c602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39F5E2-C839-48CC-89E7-DF61B6AF9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6bf07-d835-4e04-81c6-a8bee322c602"/>
    <ds:schemaRef ds:uri="f0065351-0d3e-4c85-a464-948b946a8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852BA4-AF87-402F-A177-468D03BB93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Widescreen</PresentationFormat>
  <Paragraphs>140</Paragraphs>
  <Slides>10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Franklin Gothic Demi Cond</vt:lpstr>
      <vt:lpstr>Franklin Gothic Medium</vt:lpstr>
      <vt:lpstr>Times New Roman</vt:lpstr>
      <vt:lpstr>Wingdings</vt:lpstr>
      <vt:lpstr>White Background with Turquoise Logo in Lower Right Corner</vt:lpstr>
      <vt:lpstr>UTA Updates SLC BAC Meeting April 19, 2021</vt:lpstr>
      <vt:lpstr>PowerPoint Presentation</vt:lpstr>
      <vt:lpstr>PowerPoint Presentation</vt:lpstr>
      <vt:lpstr>PowerPoint Presentation</vt:lpstr>
      <vt:lpstr>PowerPoint Presentation</vt:lpstr>
      <vt:lpstr>Active Transportation Master Plan</vt:lpstr>
      <vt:lpstr>Thank you! . Any Questions?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 Long Range Transit Plan (LRTP)  April 2021</dc:title>
  <dc:creator/>
  <cp:lastModifiedBy/>
  <cp:revision>185</cp:revision>
  <dcterms:created xsi:type="dcterms:W3CDTF">2018-07-16T15:52:37Z</dcterms:created>
  <dcterms:modified xsi:type="dcterms:W3CDTF">2021-04-29T15:29:17Z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0x0101008DA0C767D2EB80418E2E85B0D988957B</vt:lpwstr>
  </property>
</Properties>
</file>